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63" r:id="rId2"/>
    <p:sldId id="302" r:id="rId3"/>
    <p:sldId id="303" r:id="rId4"/>
    <p:sldId id="264" r:id="rId5"/>
    <p:sldId id="305" r:id="rId6"/>
    <p:sldId id="279" r:id="rId7"/>
    <p:sldId id="323" r:id="rId8"/>
    <p:sldId id="324" r:id="rId9"/>
    <p:sldId id="304" r:id="rId10"/>
    <p:sldId id="280" r:id="rId11"/>
    <p:sldId id="325" r:id="rId12"/>
    <p:sldId id="284" r:id="rId13"/>
    <p:sldId id="308" r:id="rId14"/>
    <p:sldId id="309" r:id="rId15"/>
    <p:sldId id="310" r:id="rId16"/>
    <p:sldId id="311" r:id="rId17"/>
    <p:sldId id="312" r:id="rId18"/>
    <p:sldId id="313" r:id="rId19"/>
    <p:sldId id="268" r:id="rId20"/>
    <p:sldId id="265" r:id="rId21"/>
    <p:sldId id="318" r:id="rId22"/>
    <p:sldId id="286" r:id="rId23"/>
    <p:sldId id="285" r:id="rId24"/>
    <p:sldId id="270" r:id="rId25"/>
    <p:sldId id="269" r:id="rId26"/>
    <p:sldId id="271" r:id="rId27"/>
    <p:sldId id="314" r:id="rId28"/>
    <p:sldId id="272" r:id="rId29"/>
    <p:sldId id="273" r:id="rId30"/>
    <p:sldId id="274" r:id="rId31"/>
    <p:sldId id="275" r:id="rId32"/>
    <p:sldId id="315" r:id="rId33"/>
    <p:sldId id="278" r:id="rId34"/>
    <p:sldId id="331" r:id="rId35"/>
    <p:sldId id="320" r:id="rId36"/>
    <p:sldId id="321" r:id="rId37"/>
    <p:sldId id="327" r:id="rId38"/>
    <p:sldId id="328" r:id="rId39"/>
    <p:sldId id="329" r:id="rId40"/>
    <p:sldId id="330" r:id="rId41"/>
    <p:sldId id="322" r:id="rId42"/>
    <p:sldId id="298" r:id="rId43"/>
    <p:sldId id="319" r:id="rId44"/>
    <p:sldId id="299" r:id="rId45"/>
    <p:sldId id="293" r:id="rId46"/>
    <p:sldId id="287" r:id="rId47"/>
    <p:sldId id="297" r:id="rId48"/>
    <p:sldId id="290" r:id="rId49"/>
    <p:sldId id="288" r:id="rId50"/>
    <p:sldId id="292" r:id="rId51"/>
    <p:sldId id="291" r:id="rId52"/>
    <p:sldId id="289" r:id="rId53"/>
    <p:sldId id="295" r:id="rId54"/>
    <p:sldId id="296" r:id="rId55"/>
    <p:sldId id="294" r:id="rId56"/>
    <p:sldId id="30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CC"/>
    <a:srgbClr val="2B4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4" autoAdjust="0"/>
    <p:restoredTop sz="57210" autoAdjust="0"/>
  </p:normalViewPr>
  <p:slideViewPr>
    <p:cSldViewPr snapToGrid="0">
      <p:cViewPr varScale="1">
        <p:scale>
          <a:sx n="49" d="100"/>
          <a:sy n="49" d="100"/>
        </p:scale>
        <p:origin x="183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3E21-F321-4FE3-BD22-BCF0CBD6AF24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C654C-73E2-4A94-8771-C640F36625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464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lithn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Jag har jobbat som utvecklare </a:t>
            </a:r>
            <a:r>
              <a:rPr lang="sv-SE"/>
              <a:t>i mer än 20 år. Jag sitter nu på Squeed som är ett konsultföretag i Göteborg och Stockholm.</a:t>
            </a:r>
            <a:endParaRPr lang="sv-SE" dirty="0"/>
          </a:p>
          <a:p>
            <a:endParaRPr lang="en-US"/>
          </a:p>
          <a:p>
            <a:endParaRPr lang="en-US"/>
          </a:p>
          <a:p>
            <a:r>
              <a:rPr lang="en-US"/>
              <a:t>I många team jag suttit med i, så finns det </a:t>
            </a:r>
            <a:r>
              <a:rPr lang="sv-SE"/>
              <a:t>utvecklare som säger ungefär så här:</a:t>
            </a:r>
            <a:endParaRPr lang="sv-SE" dirty="0"/>
          </a:p>
          <a:p>
            <a:pPr marL="0" indent="0">
              <a:buFontTx/>
              <a:buNone/>
            </a:pPr>
            <a:r>
              <a:rPr lang="en-US" dirty="0"/>
              <a:t>“D</a:t>
            </a:r>
            <a:r>
              <a:rPr lang="sv-SE" dirty="0"/>
              <a:t>et där med databaser </a:t>
            </a:r>
            <a:r>
              <a:rPr lang="sv-SE"/>
              <a:t>är inte så noga. Det </a:t>
            </a:r>
            <a:r>
              <a:rPr lang="sv-SE" dirty="0"/>
              <a:t>kan väl någon annan </a:t>
            </a:r>
            <a:r>
              <a:rPr lang="sv-SE"/>
              <a:t>göra. Jag vill helst jobba med riktig kod.”</a:t>
            </a:r>
            <a:endParaRPr lang="sv-SE" dirty="0"/>
          </a:p>
          <a:p>
            <a:pPr marL="0" indent="0">
              <a:buFontTx/>
              <a:buNone/>
            </a:pPr>
            <a:r>
              <a:rPr lang="en-US" dirty="0"/>
              <a:t>J</a:t>
            </a:r>
            <a:r>
              <a:rPr lang="sv-SE"/>
              <a:t>ag menar att valet av databas är oerhört viktigt.</a:t>
            </a:r>
            <a:endParaRPr lang="sv-SE" dirty="0"/>
          </a:p>
          <a:p>
            <a:pPr marL="0" indent="0">
              <a:buFontTx/>
              <a:buNone/>
            </a:pPr>
            <a:r>
              <a:rPr lang="en-US" dirty="0"/>
              <a:t>H</a:t>
            </a:r>
            <a:r>
              <a:rPr lang="sv-SE" dirty="0"/>
              <a:t>ur man lagrar sin data, vilken </a:t>
            </a:r>
            <a:r>
              <a:rPr lang="sv-SE" dirty="0" err="1"/>
              <a:t>storagetyp</a:t>
            </a:r>
            <a:r>
              <a:rPr lang="sv-SE" dirty="0"/>
              <a:t> man väljer och hur man designar sin datamodell</a:t>
            </a:r>
            <a:r>
              <a:rPr lang="sv-SE"/>
              <a:t>, det får ofta stora konsekvenser för hela din applikation</a:t>
            </a:r>
            <a:r>
              <a:rPr lang="sv-SE" dirty="0"/>
              <a:t>!</a:t>
            </a:r>
          </a:p>
          <a:p>
            <a:pPr marL="0" indent="0">
              <a:buFontTx/>
              <a:buNone/>
            </a:pPr>
            <a:r>
              <a:rPr lang="en-US" dirty="0"/>
              <a:t>Valet </a:t>
            </a:r>
            <a:r>
              <a:rPr lang="en-US" dirty="0" err="1"/>
              <a:t>av</a:t>
            </a:r>
            <a:r>
              <a:rPr lang="en-US" dirty="0"/>
              <a:t> storage </a:t>
            </a:r>
            <a:r>
              <a:rPr lang="en-US" dirty="0" err="1"/>
              <a:t>påverkar</a:t>
            </a:r>
            <a:r>
              <a:rPr lang="en-US" dirty="0"/>
              <a:t> p</a:t>
            </a:r>
            <a:r>
              <a:rPr lang="sv-SE" dirty="0" err="1"/>
              <a:t>restanda</a:t>
            </a:r>
            <a:r>
              <a:rPr lang="sv-SE" dirty="0"/>
              <a:t>, stabilitet och flexibilitet.</a:t>
            </a:r>
          </a:p>
          <a:p>
            <a:pPr marL="0" indent="0">
              <a:buFontTx/>
              <a:buNone/>
            </a:pPr>
            <a:r>
              <a:rPr lang="sv-SE" dirty="0"/>
              <a:t>Gör man ett felaktigt val </a:t>
            </a:r>
            <a:r>
              <a:rPr lang="sv-SE"/>
              <a:t>så kan det låsa in dig rätt mycket.</a:t>
            </a:r>
            <a:endParaRPr lang="sv-SE" dirty="0"/>
          </a:p>
          <a:p>
            <a:pPr marL="0" indent="0">
              <a:buFontTx/>
              <a:buNone/>
            </a:pPr>
            <a:r>
              <a:rPr lang="sv-SE" dirty="0"/>
              <a:t>Det går inte </a:t>
            </a:r>
            <a:r>
              <a:rPr lang="sv-SE"/>
              <a:t>att kompensera </a:t>
            </a:r>
            <a:r>
              <a:rPr lang="sv-SE" dirty="0"/>
              <a:t>med ”bra kod”.</a:t>
            </a:r>
          </a:p>
          <a:p>
            <a:pPr marL="0" indent="0">
              <a:buFontTx/>
              <a:buNone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053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Har man jobbat länge med relationsdatabaser så vet man att man kan lösa det mesta.</a:t>
            </a:r>
          </a:p>
          <a:p>
            <a:r>
              <a:rPr lang="sv-SE" dirty="0"/>
              <a:t>Om jag bara klurar litet så kommer jag snart på en data modell som passar behoven.</a:t>
            </a:r>
          </a:p>
          <a:p>
            <a:r>
              <a:rPr lang="sv-SE" dirty="0"/>
              <a:t>Men det är lätt att måla in sig i ett hörn …</a:t>
            </a:r>
          </a:p>
          <a:p>
            <a:endParaRPr lang="sv-SE" dirty="0"/>
          </a:p>
          <a:p>
            <a:r>
              <a:rPr lang="sv-SE" dirty="0"/>
              <a:t>Change </a:t>
            </a:r>
            <a:r>
              <a:rPr lang="sv-SE" dirty="0" err="1"/>
              <a:t>Request</a:t>
            </a:r>
            <a:r>
              <a:rPr lang="sv-SE" dirty="0"/>
              <a:t>:</a:t>
            </a:r>
          </a:p>
          <a:p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 be </a:t>
            </a:r>
            <a:r>
              <a:rPr lang="sv-SE" dirty="0" err="1"/>
              <a:t>related</a:t>
            </a:r>
            <a:r>
              <a:rPr lang="sv-SE" dirty="0"/>
              <a:t> to a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95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Change </a:t>
            </a:r>
            <a:r>
              <a:rPr lang="sv-SE" dirty="0" err="1"/>
              <a:t>Request</a:t>
            </a:r>
            <a:r>
              <a:rPr lang="sv-SE" dirty="0"/>
              <a:t>:</a:t>
            </a:r>
          </a:p>
          <a:p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be </a:t>
            </a:r>
            <a:r>
              <a:rPr lang="sv-SE" dirty="0" err="1"/>
              <a:t>related</a:t>
            </a:r>
            <a:r>
              <a:rPr lang="sv-SE" dirty="0"/>
              <a:t> to </a:t>
            </a:r>
            <a:r>
              <a:rPr lang="sv-SE" dirty="0" err="1"/>
              <a:t>several</a:t>
            </a:r>
            <a:r>
              <a:rPr lang="sv-SE" dirty="0"/>
              <a:t> ”Managers” </a:t>
            </a:r>
            <a:r>
              <a:rPr lang="sv-SE" dirty="0" err="1"/>
              <a:t>with</a:t>
            </a:r>
            <a:r>
              <a:rPr lang="sv-SE" dirty="0"/>
              <a:t> different </a:t>
            </a:r>
            <a:r>
              <a:rPr lang="sv-SE" dirty="0" err="1"/>
              <a:t>roles</a:t>
            </a:r>
            <a:r>
              <a:rPr lang="sv-SE" dirty="0"/>
              <a:t> (Line Manager, Project </a:t>
            </a:r>
            <a:r>
              <a:rPr lang="sv-SE" dirty="0" err="1"/>
              <a:t>Leader</a:t>
            </a:r>
            <a:r>
              <a:rPr lang="sv-SE" dirty="0"/>
              <a:t>, Team </a:t>
            </a:r>
            <a:r>
              <a:rPr lang="sv-SE" dirty="0" err="1"/>
              <a:t>Leader</a:t>
            </a:r>
            <a:r>
              <a:rPr lang="sv-SE" dirty="0"/>
              <a:t>, Product </a:t>
            </a:r>
            <a:r>
              <a:rPr lang="sv-SE" dirty="0" err="1"/>
              <a:t>Owner</a:t>
            </a:r>
            <a:r>
              <a:rPr lang="sv-SE" dirty="0"/>
              <a:t>, </a:t>
            </a:r>
            <a:r>
              <a:rPr lang="sv-SE" dirty="0" err="1"/>
              <a:t>Scrum</a:t>
            </a:r>
            <a:r>
              <a:rPr lang="sv-SE" dirty="0"/>
              <a:t> Master,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3350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Change </a:t>
            </a:r>
            <a:r>
              <a:rPr lang="sv-SE" dirty="0" err="1"/>
              <a:t>Request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detected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employees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private relations(!),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track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(for </a:t>
            </a:r>
            <a:r>
              <a:rPr lang="sv-SE" dirty="0" err="1"/>
              <a:t>security</a:t>
            </a:r>
            <a:r>
              <a:rPr lang="sv-SE" dirty="0"/>
              <a:t> </a:t>
            </a:r>
            <a:r>
              <a:rPr lang="sv-SE" dirty="0" err="1"/>
              <a:t>reasons</a:t>
            </a:r>
            <a:r>
              <a:rPr lang="sv-S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793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Change </a:t>
            </a:r>
            <a:r>
              <a:rPr lang="sv-SE" dirty="0" err="1"/>
              <a:t>Request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 err="1"/>
              <a:t>Users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competence</a:t>
            </a:r>
            <a:r>
              <a:rPr lang="sv-SE" dirty="0"/>
              <a:t> </a:t>
            </a:r>
            <a:r>
              <a:rPr lang="sv-SE" dirty="0" err="1"/>
              <a:t>belonging</a:t>
            </a:r>
            <a:endParaRPr lang="sv-SE" dirty="0"/>
          </a:p>
          <a:p>
            <a:r>
              <a:rPr lang="sv-SE" dirty="0" err="1"/>
              <a:t>Departments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be </a:t>
            </a:r>
            <a:r>
              <a:rPr lang="sv-SE" dirty="0" err="1"/>
              <a:t>tracked</a:t>
            </a:r>
            <a:r>
              <a:rPr lang="sv-SE" dirty="0"/>
              <a:t>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in a </a:t>
            </a:r>
            <a:r>
              <a:rPr lang="sv-SE" dirty="0" err="1"/>
              <a:t>tree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375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It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continue</a:t>
            </a:r>
            <a:r>
              <a:rPr lang="sv-SE" dirty="0"/>
              <a:t> to </a:t>
            </a:r>
            <a:r>
              <a:rPr lang="sv-SE" dirty="0" err="1"/>
              <a:t>grow</a:t>
            </a:r>
            <a:r>
              <a:rPr lang="sv-SE" dirty="0"/>
              <a:t>! Change </a:t>
            </a:r>
            <a:r>
              <a:rPr lang="sv-SE" dirty="0" err="1"/>
              <a:t>requests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never end.</a:t>
            </a:r>
          </a:p>
          <a:p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create</a:t>
            </a:r>
            <a:r>
              <a:rPr lang="sv-SE" dirty="0"/>
              <a:t> a new </a:t>
            </a:r>
            <a:r>
              <a:rPr lang="sv-SE" dirty="0" err="1"/>
              <a:t>database</a:t>
            </a:r>
            <a:r>
              <a:rPr lang="sv-SE" dirty="0"/>
              <a:t> schema, plan a </a:t>
            </a:r>
            <a:r>
              <a:rPr lang="sv-SE" dirty="0" err="1"/>
              <a:t>downtime</a:t>
            </a:r>
            <a:r>
              <a:rPr lang="sv-SE" dirty="0"/>
              <a:t> for </a:t>
            </a:r>
            <a:r>
              <a:rPr lang="sv-SE" dirty="0" err="1"/>
              <a:t>deploy</a:t>
            </a:r>
            <a:r>
              <a:rPr lang="sv-SE" dirty="0"/>
              <a:t>, transform data.</a:t>
            </a:r>
          </a:p>
          <a:p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</a:t>
            </a:r>
            <a:r>
              <a:rPr lang="sv-SE" dirty="0" err="1"/>
              <a:t>interesting</a:t>
            </a:r>
            <a:r>
              <a:rPr lang="sv-SE" dirty="0"/>
              <a:t> data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end </a:t>
            </a:r>
            <a:r>
              <a:rPr lang="sv-SE" dirty="0" err="1"/>
              <a:t>up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queries</a:t>
            </a:r>
            <a:r>
              <a:rPr lang="sv-SE" dirty="0"/>
              <a:t>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08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schema taken from </a:t>
            </a:r>
            <a:r>
              <a:rPr lang="sv-SE" dirty="0" err="1"/>
              <a:t>Drupal</a:t>
            </a:r>
            <a:r>
              <a:rPr lang="sv-SE" dirty="0"/>
              <a:t> CMS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153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Genes </a:t>
            </a:r>
            <a:r>
              <a:rPr lang="sv-SE" dirty="0" err="1"/>
              <a:t>detected</a:t>
            </a:r>
            <a:r>
              <a:rPr lang="sv-SE" dirty="0"/>
              <a:t> in a cancer form</a:t>
            </a:r>
          </a:p>
          <a:p>
            <a:r>
              <a:rPr lang="sv-SE" dirty="0"/>
              <a:t>https://www.spandidos-publications.com/br/1/6/918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642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425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https://neo4j.com/company/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https://neo4j.com/awards/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https://neo4j.com/staff/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Eifrem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sketched what today is known as the property graph model on a flight to Mumbai in 2000. As the CEO of Neo Technology, co-founder of Neo4j and a co-author of the O'Reilly book Graph Databases, he's devoted his professional life to building and evangelizing graph databases. Committed to sustainable open source, Emil guides Neo along a balanced path between free availability and commercial reliability. He plans to save the world with graphs and own Larry's yacht by the end of the decade.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84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All relations </a:t>
            </a:r>
            <a:r>
              <a:rPr lang="sv-SE" dirty="0" err="1"/>
              <a:t>are</a:t>
            </a:r>
            <a:r>
              <a:rPr lang="sv-SE" dirty="0"/>
              <a:t> pointers.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be </a:t>
            </a:r>
            <a:r>
              <a:rPr lang="sv-SE" dirty="0" err="1"/>
              <a:t>instantaneous</a:t>
            </a:r>
            <a:r>
              <a:rPr lang="sv-SE" dirty="0"/>
              <a:t> no </a:t>
            </a:r>
            <a:r>
              <a:rPr lang="sv-SE" dirty="0" err="1"/>
              <a:t>matter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data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en-US" dirty="0"/>
              <a:t>In computer science, ACID (Atomicity, Consistency, Isolation, Durability) is a set of properties of database transactions intended to guarantee validity even in the event of errors, power failures, </a:t>
            </a:r>
            <a:r>
              <a:rPr lang="en-US" dirty="0" err="1"/>
              <a:t>etc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728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Vilken är den bästa databas som finns?</a:t>
            </a:r>
          </a:p>
          <a:p>
            <a:endParaRPr lang="sv-SE"/>
          </a:p>
          <a:p>
            <a:r>
              <a:rPr lang="sv-SE"/>
              <a:t>Jag skulle säga att det är den mänskliga hjärnan!</a:t>
            </a:r>
          </a:p>
          <a:p>
            <a:r>
              <a:rPr lang="en-US"/>
              <a:t>Vad är det som gör den så speciell?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/>
              <a:t>Det som framförallt gör hjärnan unik är inte storleken.</a:t>
            </a:r>
          </a:p>
          <a:p>
            <a:endParaRPr lang="en-US"/>
          </a:p>
          <a:p>
            <a:endParaRPr lang="sv-SE"/>
          </a:p>
          <a:p>
            <a:r>
              <a:rPr lang="sv-SE"/>
              <a:t>Which </a:t>
            </a:r>
            <a:r>
              <a:rPr lang="sv-SE" dirty="0"/>
              <a:t>is the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”</a:t>
            </a:r>
            <a:r>
              <a:rPr lang="sv-SE" dirty="0" err="1"/>
              <a:t>database</a:t>
            </a:r>
            <a:r>
              <a:rPr lang="sv-SE" dirty="0"/>
              <a:t>” in the </a:t>
            </a:r>
            <a:r>
              <a:rPr lang="sv-SE" dirty="0" err="1"/>
              <a:t>world</a:t>
            </a:r>
            <a:r>
              <a:rPr lang="sv-SE" dirty="0"/>
              <a:t>?</a:t>
            </a:r>
          </a:p>
          <a:p>
            <a:r>
              <a:rPr lang="sv-SE" dirty="0"/>
              <a:t>The human </a:t>
            </a:r>
            <a:r>
              <a:rPr lang="sv-SE" dirty="0" err="1"/>
              <a:t>brain</a:t>
            </a:r>
            <a:r>
              <a:rPr lang="sv-SE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What</a:t>
            </a:r>
            <a:r>
              <a:rPr lang="sv-SE" dirty="0"/>
              <a:t> makes the human </a:t>
            </a:r>
            <a:r>
              <a:rPr lang="sv-SE" dirty="0" err="1"/>
              <a:t>brain</a:t>
            </a:r>
            <a:r>
              <a:rPr lang="sv-SE" dirty="0"/>
              <a:t> so </a:t>
            </a:r>
            <a:r>
              <a:rPr lang="sv-SE" dirty="0" err="1"/>
              <a:t>extraordinary</a:t>
            </a:r>
            <a:r>
              <a:rPr lang="sv-SE" dirty="0"/>
              <a:t>?</a:t>
            </a:r>
          </a:p>
          <a:p>
            <a:br>
              <a:rPr lang="sv-SE" dirty="0"/>
            </a:br>
            <a:r>
              <a:rPr lang="sv-SE" dirty="0"/>
              <a:t>https://www.youtube.com/watch?v=lb90EBfAj0o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4637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2043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1222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0375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time!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341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2837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looks a bit primitive like SQL </a:t>
            </a:r>
            <a:r>
              <a:rPr lang="sv-SE" dirty="0" err="1"/>
              <a:t>statements</a:t>
            </a:r>
            <a:r>
              <a:rPr lang="sv-SE" dirty="0"/>
              <a:t> in </a:t>
            </a:r>
            <a:r>
              <a:rPr lang="sv-SE" dirty="0" err="1"/>
              <a:t>code</a:t>
            </a:r>
            <a:r>
              <a:rPr lang="sv-SE" dirty="0"/>
              <a:t> … </a:t>
            </a:r>
            <a:r>
              <a:rPr lang="sv-SE" dirty="0" err="1"/>
              <a:t>isn’t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bad? </a:t>
            </a:r>
            <a:r>
              <a:rPr lang="sv-SE" dirty="0">
                <a:sym typeface="Wingdings" panose="05000000000000000000" pitchFamily="2" charset="2"/>
              </a:rPr>
              <a:t>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5743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community</a:t>
            </a:r>
            <a:r>
              <a:rPr lang="sv-SE" dirty="0"/>
              <a:t> has an alternative </a:t>
            </a:r>
            <a:r>
              <a:rPr lang="sv-SE" dirty="0" err="1"/>
              <a:t>that</a:t>
            </a:r>
            <a:r>
              <a:rPr lang="sv-SE" dirty="0"/>
              <a:t> looks </a:t>
            </a:r>
            <a:r>
              <a:rPr lang="sv-SE" dirty="0" err="1"/>
              <a:t>nice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1379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typed</a:t>
            </a:r>
            <a:r>
              <a:rPr lang="sv-SE" dirty="0"/>
              <a:t> interface </a:t>
            </a:r>
            <a:r>
              <a:rPr lang="sv-SE" dirty="0" err="1"/>
              <a:t>with</a:t>
            </a:r>
            <a:r>
              <a:rPr lang="sv-SE" dirty="0"/>
              <a:t> lambda syntax … Nice! </a:t>
            </a:r>
            <a:r>
              <a:rPr lang="sv-SE" dirty="0">
                <a:sym typeface="Wingdings" panose="05000000000000000000" pitchFamily="2" charset="2"/>
              </a:rPr>
              <a:t>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8411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careful</a:t>
            </a:r>
            <a:r>
              <a:rPr lang="sv-SE" dirty="0"/>
              <a:t> </a:t>
            </a:r>
            <a:r>
              <a:rPr lang="sv-SE" dirty="0" err="1"/>
              <a:t>consideration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I </a:t>
            </a:r>
            <a:r>
              <a:rPr lang="sv-SE" dirty="0" err="1"/>
              <a:t>actually</a:t>
            </a:r>
            <a:r>
              <a:rPr lang="sv-SE" dirty="0"/>
              <a:t> </a:t>
            </a:r>
            <a:r>
              <a:rPr lang="sv-SE" dirty="0" err="1"/>
              <a:t>prefer</a:t>
            </a:r>
            <a:r>
              <a:rPr lang="sv-SE" dirty="0"/>
              <a:t> the </a:t>
            </a:r>
            <a:r>
              <a:rPr lang="sv-SE" dirty="0" err="1"/>
              <a:t>official</a:t>
            </a:r>
            <a:r>
              <a:rPr lang="sv-SE" dirty="0"/>
              <a:t> driver!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Always </a:t>
            </a:r>
            <a:r>
              <a:rPr lang="sv-SE" dirty="0" err="1"/>
              <a:t>up</a:t>
            </a:r>
            <a:r>
              <a:rPr lang="sv-SE" dirty="0"/>
              <a:t> to date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latest</a:t>
            </a:r>
            <a:r>
              <a:rPr lang="sv-SE" dirty="0"/>
              <a:t> additions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understand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Full support for all </a:t>
            </a:r>
            <a:r>
              <a:rPr lang="sv-SE" dirty="0" err="1"/>
              <a:t>Cypher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Fast</a:t>
            </a:r>
          </a:p>
          <a:p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typed</a:t>
            </a:r>
            <a:r>
              <a:rPr lang="sv-SE" dirty="0"/>
              <a:t> interface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easily</a:t>
            </a:r>
            <a:r>
              <a:rPr lang="sv-SE" dirty="0"/>
              <a:t> be </a:t>
            </a:r>
            <a:r>
              <a:rPr lang="sv-SE" dirty="0" err="1"/>
              <a:t>accomplished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simple extension </a:t>
            </a:r>
            <a:r>
              <a:rPr lang="sv-SE" dirty="0" err="1"/>
              <a:t>methods</a:t>
            </a:r>
            <a:r>
              <a:rPr lang="sv-S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0935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316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Det </a:t>
            </a:r>
            <a:r>
              <a:rPr lang="sv-SE" dirty="0"/>
              <a:t>mest spännande är inte hjärncellerna i sig utan synapserna, </a:t>
            </a:r>
            <a:r>
              <a:rPr lang="sv-SE" u="sng" dirty="0"/>
              <a:t>kopplingen</a:t>
            </a:r>
            <a:r>
              <a:rPr lang="sv-SE" dirty="0"/>
              <a:t> mellan hjärncellerna.</a:t>
            </a:r>
          </a:p>
          <a:p>
            <a:r>
              <a:rPr lang="sv-SE" dirty="0"/>
              <a:t>Det är de många kopplingarna som gör det möjligt att </a:t>
            </a:r>
            <a:r>
              <a:rPr lang="sv-SE" u="sng" dirty="0"/>
              <a:t>associera</a:t>
            </a:r>
            <a:r>
              <a:rPr lang="sv-SE" dirty="0"/>
              <a:t> och </a:t>
            </a:r>
            <a:r>
              <a:rPr lang="sv-SE" u="sng" dirty="0"/>
              <a:t>tänka kreativt</a:t>
            </a:r>
            <a:r>
              <a:rPr lang="sv-SE" dirty="0"/>
              <a:t>.</a:t>
            </a:r>
          </a:p>
          <a:p>
            <a:r>
              <a:rPr lang="sv-SE" dirty="0"/>
              <a:t>Vi kan snabbt </a:t>
            </a:r>
            <a:r>
              <a:rPr lang="sv-SE" u="sng" dirty="0"/>
              <a:t>koppla samman</a:t>
            </a:r>
            <a:r>
              <a:rPr lang="sv-SE" u="none" dirty="0"/>
              <a:t> </a:t>
            </a:r>
            <a:r>
              <a:rPr lang="sv-SE" dirty="0"/>
              <a:t>data som är mycket olika och dra </a:t>
            </a:r>
            <a:r>
              <a:rPr lang="sv-SE" u="sng" dirty="0"/>
              <a:t>nya spännande </a:t>
            </a:r>
            <a:r>
              <a:rPr lang="sv-SE" u="sng"/>
              <a:t>slutsatser.</a:t>
            </a:r>
          </a:p>
          <a:p>
            <a:endParaRPr lang="sv-SE" u="sng"/>
          </a:p>
          <a:p>
            <a:r>
              <a:rPr lang="en-US"/>
              <a:t>D</a:t>
            </a:r>
            <a:r>
              <a:rPr lang="sv-SE"/>
              <a:t>et är precis det som grafdatabaser tar fasta på!</a:t>
            </a:r>
          </a:p>
          <a:p>
            <a:endParaRPr lang="en-US"/>
          </a:p>
          <a:p>
            <a:r>
              <a:rPr lang="en-US"/>
              <a:t>“Graf” har alltså inget med bilder att göra, utan det handlar om att bokstavligt allt kan ha relationer till allt på ett helt flexibelt sätt.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28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2290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2156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Thesis</a:t>
            </a:r>
            <a:r>
              <a:rPr lang="sv-SE" dirty="0"/>
              <a:t> on </a:t>
            </a:r>
            <a:r>
              <a:rPr lang="sv-SE" dirty="0" err="1"/>
              <a:t>automatic</a:t>
            </a:r>
            <a:r>
              <a:rPr lang="sv-SE" dirty="0"/>
              <a:t> </a:t>
            </a:r>
            <a:r>
              <a:rPr lang="sv-SE" dirty="0" err="1"/>
              <a:t>merging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family</a:t>
            </a:r>
            <a:r>
              <a:rPr lang="sv-SE" dirty="0"/>
              <a:t> </a:t>
            </a:r>
            <a:r>
              <a:rPr lang="sv-SE" dirty="0" err="1"/>
              <a:t>trees</a:t>
            </a:r>
            <a:r>
              <a:rPr lang="sv-SE" dirty="0"/>
              <a:t>:</a:t>
            </a:r>
          </a:p>
          <a:p>
            <a:r>
              <a:rPr lang="sv-SE" dirty="0"/>
              <a:t>https://lup.lub.lu.se/student-papers/search/publication/5154052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5221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STIX is a </a:t>
            </a:r>
            <a:r>
              <a:rPr lang="sv-SE" dirty="0" err="1"/>
              <a:t>standardized</a:t>
            </a:r>
            <a:r>
              <a:rPr lang="sv-SE" dirty="0"/>
              <a:t> format </a:t>
            </a:r>
            <a:r>
              <a:rPr lang="sv-S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sv-S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</a:t>
            </a:r>
            <a:r>
              <a:rPr lang="sv-S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cyber threats</a:t>
            </a:r>
            <a:endParaRPr lang="sv-S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dirty="0"/>
              <a:t>https://oasis-open.github.io/cti-documentation/</a:t>
            </a:r>
          </a:p>
          <a:p>
            <a:r>
              <a:rPr lang="sv-SE" dirty="0"/>
              <a:t>It </a:t>
            </a:r>
            <a:r>
              <a:rPr lang="sv-SE" dirty="0" err="1"/>
              <a:t>will</a:t>
            </a:r>
            <a:r>
              <a:rPr lang="sv-SE" dirty="0"/>
              <a:t> fit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well</a:t>
            </a:r>
            <a:r>
              <a:rPr lang="sv-SE" dirty="0"/>
              <a:t> in a Neo4j </a:t>
            </a:r>
            <a:r>
              <a:rPr lang="sv-SE" dirty="0" err="1"/>
              <a:t>model</a:t>
            </a:r>
            <a:r>
              <a:rPr lang="sv-SE" dirty="0"/>
              <a:t>:</a:t>
            </a:r>
          </a:p>
          <a:p>
            <a:r>
              <a:rPr lang="sv-SE" dirty="0"/>
              <a:t>https://github.com/workingDog/StixToNeoDB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2553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Another </a:t>
            </a:r>
            <a:r>
              <a:rPr lang="sv-SE" dirty="0" err="1"/>
              <a:t>interesting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: http://live.yworks.com/yfiles-for-html/2.0/complete/frauddetection/index.html</a:t>
            </a:r>
          </a:p>
          <a:p>
            <a:endParaRPr lang="sv-SE" dirty="0"/>
          </a:p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GDPR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Item relations in </a:t>
            </a:r>
            <a:r>
              <a:rPr lang="sv-SE" dirty="0" err="1"/>
              <a:t>car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9621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Full </a:t>
            </a:r>
            <a:r>
              <a:rPr lang="sv-SE" dirty="0" err="1"/>
              <a:t>explanation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: https://www.linkedin.com/pulse/graph-database-view-campaign-contributions-zachary-ernst</a:t>
            </a:r>
            <a:br>
              <a:rPr lang="sv-SE" dirty="0"/>
            </a:br>
            <a:endParaRPr lang="sv-SE" dirty="0"/>
          </a:p>
          <a:p>
            <a:r>
              <a:rPr lang="sv-SE" dirty="0"/>
              <a:t>”..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type of entity is represented by its own color: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Red is Goldman-Sachs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Purple nodes connected to it are employees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Green circles are committees which accept money on behalf of candidates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Candidates are colored blue</a:t>
            </a:r>
          </a:p>
          <a:p>
            <a:pPr marL="0" indent="0">
              <a:buFontTx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Yellow circles are political parties -- the Republican Party is on the left; the Democratic Party is on the right. …”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4087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GraphDatabaseDemo</a:t>
            </a:r>
            <a:r>
              <a:rPr lang="sv-SE" dirty="0"/>
              <a:t> </a:t>
            </a:r>
            <a:r>
              <a:rPr lang="sv-SE" dirty="0" err="1"/>
              <a:t>repository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at </a:t>
            </a:r>
            <a:r>
              <a:rPr lang="sv-SE" sz="1200" dirty="0">
                <a:hlinkClick r:id="rId3"/>
              </a:rPr>
              <a:t>https://github.com/jaklithn</a:t>
            </a:r>
            <a:r>
              <a:rPr lang="sv-SE" sz="1200" dirty="0"/>
              <a:t> </a:t>
            </a:r>
            <a:r>
              <a:rPr lang="sv-SE" sz="1200" dirty="0" err="1"/>
              <a:t>holds</a:t>
            </a:r>
            <a:r>
              <a:rPr lang="sv-SE" sz="1200" dirty="0"/>
              <a:t> demo </a:t>
            </a:r>
            <a:r>
              <a:rPr lang="sv-SE" sz="1200" dirty="0" err="1"/>
              <a:t>code</a:t>
            </a:r>
            <a:r>
              <a:rPr lang="sv-SE" sz="1200" dirty="0"/>
              <a:t> </a:t>
            </a:r>
            <a:r>
              <a:rPr lang="sv-SE" sz="1200" dirty="0" err="1"/>
              <a:t>supporting</a:t>
            </a:r>
            <a:r>
              <a:rPr lang="sv-SE" sz="1200" dirty="0"/>
              <a:t> </a:t>
            </a:r>
            <a:r>
              <a:rPr lang="sv-SE" sz="1200" dirty="0" err="1"/>
              <a:t>this</a:t>
            </a:r>
            <a:r>
              <a:rPr lang="sv-SE" sz="1200" dirty="0"/>
              <a:t> presentation.</a:t>
            </a:r>
          </a:p>
          <a:p>
            <a:r>
              <a:rPr lang="sv-SE" sz="1200" dirty="0" err="1"/>
              <a:t>Applied</a:t>
            </a:r>
            <a:r>
              <a:rPr lang="sv-SE" sz="1200" dirty="0"/>
              <a:t> on </a:t>
            </a:r>
            <a:r>
              <a:rPr lang="sv-SE" sz="1200" dirty="0" err="1"/>
              <a:t>two</a:t>
            </a:r>
            <a:r>
              <a:rPr lang="sv-SE" sz="1200" dirty="0"/>
              <a:t> data </a:t>
            </a:r>
            <a:r>
              <a:rPr lang="sv-SE" sz="1200" dirty="0" err="1"/>
              <a:t>domains</a:t>
            </a:r>
            <a:r>
              <a:rPr lang="sv-SE" sz="1200" dirty="0"/>
              <a:t> </a:t>
            </a:r>
            <a:r>
              <a:rPr lang="sv-SE" sz="1200" dirty="0" err="1"/>
              <a:t>you</a:t>
            </a:r>
            <a:r>
              <a:rPr lang="sv-SE" sz="1200" dirty="0"/>
              <a:t> </a:t>
            </a:r>
            <a:r>
              <a:rPr lang="sv-SE" sz="1200" dirty="0" err="1"/>
              <a:t>can</a:t>
            </a:r>
            <a:r>
              <a:rPr lang="sv-SE" sz="1200" dirty="0"/>
              <a:t> </a:t>
            </a:r>
            <a:r>
              <a:rPr lang="sv-SE" sz="1200" dirty="0" err="1"/>
              <a:t>see</a:t>
            </a:r>
            <a:r>
              <a:rPr lang="sv-SE" sz="1200" dirty="0"/>
              <a:t> a </a:t>
            </a:r>
            <a:r>
              <a:rPr lang="sv-SE" sz="1200" dirty="0" err="1"/>
              <a:t>suggested</a:t>
            </a:r>
            <a:r>
              <a:rPr lang="sv-SE" sz="1200" dirty="0"/>
              <a:t> approach on </a:t>
            </a:r>
            <a:r>
              <a:rPr lang="sv-SE" sz="1200" dirty="0" err="1"/>
              <a:t>how</a:t>
            </a:r>
            <a:r>
              <a:rPr lang="sv-SE" sz="1200" dirty="0"/>
              <a:t> to </a:t>
            </a:r>
            <a:r>
              <a:rPr lang="sv-SE" sz="1200" dirty="0" err="1"/>
              <a:t>add</a:t>
            </a:r>
            <a:r>
              <a:rPr lang="sv-SE" sz="1200" dirty="0"/>
              <a:t> and </a:t>
            </a:r>
            <a:r>
              <a:rPr lang="sv-SE" sz="1200" dirty="0" err="1"/>
              <a:t>search</a:t>
            </a:r>
            <a:r>
              <a:rPr lang="sv-SE" sz="1200" dirty="0"/>
              <a:t> data in Ne04j </a:t>
            </a:r>
            <a:r>
              <a:rPr lang="sv-SE" sz="1200" dirty="0" err="1"/>
              <a:t>database</a:t>
            </a:r>
            <a:r>
              <a:rPr lang="sv-SE" sz="1200" dirty="0"/>
              <a:t>.</a:t>
            </a:r>
          </a:p>
          <a:p>
            <a:r>
              <a:rPr lang="sv-SE" sz="1200" dirty="0" err="1"/>
              <a:t>Hopefully</a:t>
            </a:r>
            <a:r>
              <a:rPr lang="sv-SE" sz="1200" dirty="0"/>
              <a:t> it </a:t>
            </a:r>
            <a:r>
              <a:rPr lang="sv-SE" sz="1200" dirty="0" err="1"/>
              <a:t>can</a:t>
            </a:r>
            <a:r>
              <a:rPr lang="sv-SE" sz="1200" dirty="0"/>
              <a:t> serve as a </a:t>
            </a:r>
            <a:r>
              <a:rPr lang="sv-SE" sz="1200" dirty="0" err="1"/>
              <a:t>startingpoint</a:t>
            </a:r>
            <a:r>
              <a:rPr lang="sv-SE" sz="1200" dirty="0"/>
              <a:t> for </a:t>
            </a:r>
            <a:r>
              <a:rPr lang="sv-SE" sz="1200" dirty="0" err="1"/>
              <a:t>further</a:t>
            </a:r>
            <a:r>
              <a:rPr lang="sv-SE" sz="1200" dirty="0"/>
              <a:t> </a:t>
            </a:r>
            <a:r>
              <a:rPr lang="sv-SE" sz="1200" dirty="0" err="1"/>
              <a:t>experimenting</a:t>
            </a:r>
            <a:r>
              <a:rPr lang="sv-SE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56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980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jag tänkte göra är att ge en kort introduktion till grafdatabaser:</a:t>
            </a:r>
          </a:p>
          <a:p>
            <a:pPr marL="171450" indent="-171450">
              <a:buFontTx/>
              <a:buChar char="-"/>
            </a:pPr>
            <a:r>
              <a:rPr lang="en-US"/>
              <a:t>Varför man vill ha dem</a:t>
            </a:r>
          </a:p>
          <a:p>
            <a:pPr marL="171450" indent="-171450">
              <a:buFontTx/>
              <a:buChar char="-"/>
            </a:pPr>
            <a:r>
              <a:rPr lang="en-US"/>
              <a:t>Vilka varianter som finns</a:t>
            </a:r>
          </a:p>
          <a:p>
            <a:pPr marL="171450" indent="-171450">
              <a:buFontTx/>
              <a:buChar char="-"/>
            </a:pPr>
            <a:r>
              <a:rPr lang="en-US"/>
              <a:t>Hur man använder dem</a:t>
            </a:r>
          </a:p>
          <a:p>
            <a:pPr marL="171450" indent="-171450">
              <a:buFontTx/>
              <a:buChar char="-"/>
            </a:pPr>
            <a:r>
              <a:rPr lang="en-US"/>
              <a:t>När de passar att använda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Jag kommer att lägga betoningen på att förstå koncepten.</a:t>
            </a:r>
          </a:p>
          <a:p>
            <a:pPr marL="0" indent="0">
              <a:buFontTx/>
              <a:buNone/>
            </a:pPr>
            <a:r>
              <a:rPr lang="en-US"/>
              <a:t>För er som vill ta ett steg vidare så har jag skapat ett repo på Github med ganska komplett kod.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Mitt argument är att grafdatabaser är något som många skulle kunna ha stor nytta av.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18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957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Sedan slutet av 1960-talet har den dominerande databastypen varit relationsdatabaser.</a:t>
            </a:r>
          </a:p>
          <a:p>
            <a:r>
              <a:rPr lang="sv-SE"/>
              <a:t>I början av 2000-talet började det växa fram en mängd alternativ som fick samlingsnamnet ”NoSQL”.</a:t>
            </a:r>
          </a:p>
          <a:p>
            <a:r>
              <a:rPr lang="sv-SE"/>
              <a:t>Som ni säkert vet så har det varit mycket diskussioner om vilken databas som är den bästa.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4414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/>
              <a:t>https://db-engines.com/en</a:t>
            </a:r>
            <a:r>
              <a:rPr lang="sv-SE" sz="1200"/>
              <a:t>/ranking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dirty="0"/>
          </a:p>
          <a:p>
            <a:r>
              <a:rPr lang="en-US"/>
              <a:t>MongoDB: 79% in Document databases (66% if Multi model databases are included in comparison)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Neo4j: 81% Graph databases (50% if Multi model databases are included in comparison)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905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/>
              <a:t>https://db-engines.com/en</a:t>
            </a:r>
            <a:r>
              <a:rPr lang="sv-SE" sz="1200"/>
              <a:t>/ranking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dirty="0"/>
          </a:p>
          <a:p>
            <a:r>
              <a:rPr lang="en-US"/>
              <a:t>MongoDB: 79% in Document databases (66% if Multi model databases are included in comparison)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Neo4j: 81% Graph databases (50% if Multi model databases are included in comparison)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08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https://db-engines.com/en/ranking_categories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835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912341" cy="365125"/>
          </a:xfrm>
        </p:spPr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097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84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778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707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25475" indent="-354013">
              <a:buFont typeface="Segoe UI" panose="020B0502040204020203" pitchFamily="34" charset="0"/>
              <a:buChar char="‒"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350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86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370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96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885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275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397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2018-02-08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771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9775D53-701E-4328-966C-F1CB17186112}"/>
              </a:ext>
            </a:extLst>
          </p:cNvPr>
          <p:cNvSpPr/>
          <p:nvPr userDrawn="1"/>
        </p:nvSpPr>
        <p:spPr>
          <a:xfrm flipH="1">
            <a:off x="126999" y="6520732"/>
            <a:ext cx="11963400" cy="0"/>
          </a:xfrm>
          <a:prstGeom prst="line">
            <a:avLst/>
          </a:prstGeom>
          <a:ln w="25400">
            <a:solidFill>
              <a:srgbClr val="F8B322"/>
            </a:solidFill>
            <a:prstDash val="solid"/>
          </a:ln>
        </p:spPr>
        <p:txBody>
          <a:bodyPr lIns="109080" tIns="64080" rIns="109080" bIns="64080" anchor="ctr" anchorCtr="1"/>
          <a:lstStyle/>
          <a:p>
            <a:pPr lvl="0" rtl="0" hangingPunct="0">
              <a:buNone/>
              <a:tabLst/>
            </a:pPr>
            <a:endParaRPr lang="en-US" sz="2400" kern="1200">
              <a:solidFill>
                <a:srgbClr val="FFFFFF"/>
              </a:solidFill>
              <a:latin typeface="Arial Black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7290B-0298-4D1C-97A1-750A35A69AFF}"/>
              </a:ext>
            </a:extLst>
          </p:cNvPr>
          <p:cNvSpPr/>
          <p:nvPr userDrawn="1"/>
        </p:nvSpPr>
        <p:spPr>
          <a:xfrm>
            <a:off x="10035539" y="6334035"/>
            <a:ext cx="1394461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33FD8F-7395-4A10-BF90-FC8CB5F7CC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81" y="6369602"/>
            <a:ext cx="1223319" cy="4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lith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440" y="3113963"/>
            <a:ext cx="9669518" cy="2387600"/>
          </a:xfrm>
        </p:spPr>
        <p:txBody>
          <a:bodyPr>
            <a:normAutofit/>
          </a:bodyPr>
          <a:lstStyle/>
          <a:p>
            <a:r>
              <a:rPr lang="sv-SE" sz="8900" dirty="0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</a:t>
            </a:r>
            <a:r>
              <a:rPr lang="sv-SE" sz="8900" dirty="0" err="1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br>
              <a:rPr lang="sv-SE" dirty="0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sv-SE" sz="3600" dirty="0" err="1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Many</a:t>
            </a:r>
            <a:r>
              <a:rPr lang="sv-SE" sz="3600" dirty="0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relations in an </a:t>
            </a:r>
            <a:r>
              <a:rPr lang="sv-SE" sz="3600" dirty="0" err="1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easier</a:t>
            </a:r>
            <a:r>
              <a:rPr lang="sv-SE" sz="3600" dirty="0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v-SE" sz="3600" dirty="0" err="1">
                <a:solidFill>
                  <a:srgbClr val="2B4D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way</a:t>
            </a:r>
            <a:endParaRPr lang="sv-SE" dirty="0">
              <a:solidFill>
                <a:srgbClr val="2B4D8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B7038-C13F-4350-9339-4C1D4A599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572" y="304801"/>
            <a:ext cx="3317627" cy="1317424"/>
          </a:xfrm>
        </p:spPr>
        <p:txBody>
          <a:bodyPr anchor="t">
            <a:normAutofit/>
          </a:bodyPr>
          <a:lstStyle/>
          <a:p>
            <a:pPr algn="l">
              <a:lnSpc>
                <a:spcPct val="120000"/>
              </a:lnSpc>
            </a:pPr>
            <a:r>
              <a:rPr lang="sv-SE" sz="2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Jakob Lithner</a:t>
            </a:r>
            <a:br>
              <a:rPr lang="sv-SE" sz="2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sv-SE" sz="2800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Squeed</a:t>
            </a:r>
            <a:r>
              <a:rPr lang="sv-SE" sz="2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Göteborg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2F1D84-9878-421A-9824-6104C76BF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3" y="380793"/>
            <a:ext cx="2482864" cy="24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E769-2B0C-49C1-B910-7B84004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3B5-9AA9-47B0-A2AB-E7B3A2E0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778"/>
            <a:ext cx="11269717" cy="4369185"/>
          </a:xfrm>
        </p:spPr>
        <p:txBody>
          <a:bodyPr>
            <a:normAutofit/>
          </a:bodyPr>
          <a:lstStyle/>
          <a:p>
            <a:r>
              <a:rPr lang="sv-SE" sz="4000" dirty="0" err="1"/>
              <a:t>Relational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(Oracle, </a:t>
            </a:r>
            <a:r>
              <a:rPr lang="sv-SE" sz="2400" dirty="0" err="1"/>
              <a:t>MySQL</a:t>
            </a:r>
            <a:r>
              <a:rPr lang="sv-SE" sz="2400" dirty="0"/>
              <a:t>, SQL Server, </a:t>
            </a:r>
            <a:r>
              <a:rPr lang="sv-SE" sz="2400" dirty="0" err="1"/>
              <a:t>PostgreSQL</a:t>
            </a:r>
            <a:r>
              <a:rPr lang="sv-SE" sz="2400" dirty="0"/>
              <a:t>)</a:t>
            </a:r>
            <a:br>
              <a:rPr lang="sv-SE" sz="4000" dirty="0"/>
            </a:br>
            <a:endParaRPr lang="sv-SE" sz="4000" dirty="0"/>
          </a:p>
          <a:p>
            <a:r>
              <a:rPr lang="sv-SE" sz="4000" dirty="0"/>
              <a:t>Dictionary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 err="1"/>
              <a:t>Redis</a:t>
            </a:r>
            <a:r>
              <a:rPr lang="sv-SE" sz="2400" dirty="0"/>
              <a:t>, Amazon </a:t>
            </a:r>
            <a:r>
              <a:rPr lang="sv-SE" sz="2400" dirty="0" err="1"/>
              <a:t>DynamoDB</a:t>
            </a:r>
            <a:r>
              <a:rPr lang="sv-SE" sz="2400" dirty="0"/>
              <a:t>, </a:t>
            </a:r>
            <a:r>
              <a:rPr lang="sv-SE" sz="2400" dirty="0" err="1"/>
              <a:t>Memcached</a:t>
            </a:r>
            <a:r>
              <a:rPr lang="sv-SE" sz="2400" dirty="0"/>
              <a:t>)</a:t>
            </a:r>
          </a:p>
          <a:p>
            <a:r>
              <a:rPr lang="sv-SE" sz="4000" dirty="0" err="1"/>
              <a:t>Column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(Cassandra, </a:t>
            </a:r>
            <a:r>
              <a:rPr lang="sv-SE" sz="2400" dirty="0" err="1"/>
              <a:t>HBase</a:t>
            </a:r>
            <a:r>
              <a:rPr lang="sv-SE" sz="2400" dirty="0"/>
              <a:t>)</a:t>
            </a:r>
            <a:endParaRPr lang="sv-SE" sz="4000" dirty="0"/>
          </a:p>
          <a:p>
            <a:r>
              <a:rPr lang="sv-SE" sz="4000" dirty="0" err="1"/>
              <a:t>Document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 err="1"/>
              <a:t>MongoDB</a:t>
            </a:r>
            <a:r>
              <a:rPr lang="sv-SE" sz="2400" dirty="0"/>
              <a:t>)</a:t>
            </a:r>
          </a:p>
          <a:p>
            <a:r>
              <a:rPr lang="sv-SE" sz="4000" dirty="0"/>
              <a:t>Graph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(Neo4j)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18795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E769-2B0C-49C1-B910-7B84004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3B5-9AA9-47B0-A2AB-E7B3A2E0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779"/>
            <a:ext cx="11353800" cy="4369185"/>
          </a:xfrm>
        </p:spPr>
        <p:txBody>
          <a:bodyPr>
            <a:normAutofit/>
          </a:bodyPr>
          <a:lstStyle/>
          <a:p>
            <a:r>
              <a:rPr lang="sv-SE" sz="4000" dirty="0" err="1"/>
              <a:t>Relational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(Oracle, </a:t>
            </a:r>
            <a:r>
              <a:rPr lang="sv-SE" sz="2400" dirty="0" err="1"/>
              <a:t>MySQL</a:t>
            </a:r>
            <a:r>
              <a:rPr lang="sv-SE" sz="2400" dirty="0"/>
              <a:t>, </a:t>
            </a:r>
            <a:r>
              <a:rPr lang="sv-SE" sz="2400" dirty="0">
                <a:solidFill>
                  <a:srgbClr val="C00000"/>
                </a:solidFill>
              </a:rPr>
              <a:t>SQL Server</a:t>
            </a:r>
            <a:r>
              <a:rPr lang="sv-SE" sz="2400" dirty="0"/>
              <a:t>, </a:t>
            </a:r>
            <a:r>
              <a:rPr lang="sv-SE" sz="2400" dirty="0" err="1">
                <a:solidFill>
                  <a:srgbClr val="C00000"/>
                </a:solidFill>
              </a:rPr>
              <a:t>PostgreSQL</a:t>
            </a:r>
            <a:r>
              <a:rPr lang="sv-SE" sz="2400" dirty="0"/>
              <a:t>)</a:t>
            </a:r>
            <a:br>
              <a:rPr lang="sv-SE" sz="4000" dirty="0"/>
            </a:br>
            <a:endParaRPr lang="sv-SE" sz="4000" dirty="0"/>
          </a:p>
          <a:p>
            <a:r>
              <a:rPr lang="sv-SE" sz="4000" dirty="0"/>
              <a:t>Dictionary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 err="1">
                <a:solidFill>
                  <a:srgbClr val="C00000"/>
                </a:solidFill>
              </a:rPr>
              <a:t>Redis</a:t>
            </a:r>
            <a:r>
              <a:rPr lang="sv-SE" sz="2400" dirty="0"/>
              <a:t>, Amazon </a:t>
            </a:r>
            <a:r>
              <a:rPr lang="sv-SE" sz="2400" dirty="0" err="1"/>
              <a:t>DynamoDB</a:t>
            </a:r>
            <a:r>
              <a:rPr lang="sv-SE" sz="2400" dirty="0"/>
              <a:t>, </a:t>
            </a:r>
            <a:r>
              <a:rPr lang="sv-SE" sz="2400" dirty="0" err="1"/>
              <a:t>Memcached</a:t>
            </a:r>
            <a:r>
              <a:rPr lang="sv-SE" sz="2400" dirty="0"/>
              <a:t>)</a:t>
            </a:r>
          </a:p>
          <a:p>
            <a:r>
              <a:rPr lang="sv-SE" sz="4000" dirty="0" err="1"/>
              <a:t>Column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>
                <a:solidFill>
                  <a:srgbClr val="C00000"/>
                </a:solidFill>
              </a:rPr>
              <a:t>Cassandra</a:t>
            </a:r>
            <a:r>
              <a:rPr lang="sv-SE" sz="2400" dirty="0"/>
              <a:t>, </a:t>
            </a:r>
            <a:r>
              <a:rPr lang="sv-SE" sz="2400" dirty="0" err="1"/>
              <a:t>HBase</a:t>
            </a:r>
            <a:r>
              <a:rPr lang="sv-SE" sz="2400" dirty="0"/>
              <a:t>)</a:t>
            </a:r>
            <a:endParaRPr lang="sv-SE" sz="4000" dirty="0"/>
          </a:p>
          <a:p>
            <a:r>
              <a:rPr lang="sv-SE" sz="4000" dirty="0" err="1"/>
              <a:t>Document</a:t>
            </a:r>
            <a:r>
              <a:rPr lang="sv-SE" sz="4000" dirty="0"/>
              <a:t>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 err="1">
                <a:solidFill>
                  <a:srgbClr val="C00000"/>
                </a:solidFill>
              </a:rPr>
              <a:t>MongoDB</a:t>
            </a:r>
            <a:r>
              <a:rPr lang="sv-SE" sz="2400" dirty="0"/>
              <a:t>)</a:t>
            </a:r>
          </a:p>
          <a:p>
            <a:r>
              <a:rPr lang="sv-SE" sz="4000" dirty="0"/>
              <a:t>Graph </a:t>
            </a:r>
            <a:r>
              <a:rPr lang="sv-SE" sz="4000" dirty="0" err="1"/>
              <a:t>databases</a:t>
            </a:r>
            <a:r>
              <a:rPr lang="sv-SE" sz="4000" dirty="0"/>
              <a:t> </a:t>
            </a:r>
            <a:r>
              <a:rPr lang="sv-SE" sz="2400" dirty="0"/>
              <a:t>(</a:t>
            </a:r>
            <a:r>
              <a:rPr lang="sv-SE" sz="2400" dirty="0">
                <a:solidFill>
                  <a:srgbClr val="C00000"/>
                </a:solidFill>
              </a:rPr>
              <a:t>Neo4j</a:t>
            </a:r>
            <a:r>
              <a:rPr lang="sv-SE" sz="2400" dirty="0"/>
              <a:t>)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107583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93DA-1494-41BF-85DD-12526B67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Popularity</a:t>
            </a:r>
            <a:r>
              <a:rPr lang="sv-SE" dirty="0"/>
              <a:t>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075B6-7D4B-4D05-8940-2A179C2C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7381"/>
            <a:ext cx="9829800" cy="46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D78-F5A7-4199-B8B9-9C1E953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”Everything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modeled</a:t>
            </a:r>
            <a:r>
              <a:rPr lang="sv-SE" dirty="0"/>
              <a:t> in SQL”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BD9F9-5033-4C9A-A784-DB8F801B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66" y="1938481"/>
            <a:ext cx="2047619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2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D78-F5A7-4199-B8B9-9C1E953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Usecase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F4974-78AD-4CC2-90B1-412CC1F4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92" y="1886135"/>
            <a:ext cx="2666667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D78-F5A7-4199-B8B9-9C1E953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Usecase</a:t>
            </a:r>
            <a:endParaRPr lang="sv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91765-2A71-4DCA-B604-668DA3AF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260" y="1948016"/>
            <a:ext cx="5552381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D78-F5A7-4199-B8B9-9C1E953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Usecase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CDF6A-10F6-458D-AA6B-DE9B6F45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212" y="1919504"/>
            <a:ext cx="5590476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D78-F5A7-4199-B8B9-9C1E9534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Usecase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F97EA-2AA1-4083-A6AD-4C719EB4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73" y="1171254"/>
            <a:ext cx="8143600" cy="52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4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37A5-1AA7-424E-9441-01CFE06D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Employee</a:t>
            </a:r>
            <a:r>
              <a:rPr lang="sv-SE" dirty="0"/>
              <a:t> </a:t>
            </a:r>
            <a:r>
              <a:rPr lang="sv-SE" dirty="0" err="1"/>
              <a:t>Usecase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96DC-0ABC-413E-9EF5-5E8AFBFB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1353800" cy="4570585"/>
          </a:xfrm>
        </p:spPr>
        <p:txBody>
          <a:bodyPr>
            <a:normAutofit/>
          </a:bodyPr>
          <a:lstStyle/>
          <a:p>
            <a:r>
              <a:rPr lang="sv-SE" sz="3500" dirty="0"/>
              <a:t>List all </a:t>
            </a:r>
            <a:r>
              <a:rPr lang="sv-SE" sz="3500" dirty="0" err="1"/>
              <a:t>employees</a:t>
            </a:r>
            <a:r>
              <a:rPr lang="sv-SE" sz="3500" dirty="0"/>
              <a:t> </a:t>
            </a:r>
            <a:r>
              <a:rPr lang="sv-SE" sz="3500" dirty="0" err="1"/>
              <a:t>that</a:t>
            </a:r>
            <a:r>
              <a:rPr lang="sv-SE" sz="3500" dirty="0"/>
              <a:t> </a:t>
            </a:r>
            <a:r>
              <a:rPr lang="sv-SE" sz="3500" dirty="0" err="1"/>
              <a:t>have</a:t>
            </a:r>
            <a:r>
              <a:rPr lang="sv-SE" sz="3500" dirty="0"/>
              <a:t> a relative as </a:t>
            </a:r>
            <a:r>
              <a:rPr lang="sv-SE" sz="3500" dirty="0" err="1"/>
              <a:t>direct</a:t>
            </a:r>
            <a:r>
              <a:rPr lang="sv-SE" sz="3500" dirty="0"/>
              <a:t> manager</a:t>
            </a:r>
          </a:p>
          <a:p>
            <a:r>
              <a:rPr lang="sv-SE" sz="3500" dirty="0"/>
              <a:t>List all </a:t>
            </a:r>
            <a:r>
              <a:rPr lang="sv-SE" sz="3500" dirty="0" err="1"/>
              <a:t>Employees</a:t>
            </a:r>
            <a:r>
              <a:rPr lang="sv-SE" sz="3500" dirty="0"/>
              <a:t> in 3:rd </a:t>
            </a:r>
            <a:r>
              <a:rPr lang="sv-SE" sz="3500" dirty="0" err="1"/>
              <a:t>level</a:t>
            </a:r>
            <a:endParaRPr lang="sv-SE" sz="3500" dirty="0"/>
          </a:p>
          <a:p>
            <a:r>
              <a:rPr lang="sv-SE" sz="3500" dirty="0"/>
              <a:t>I </a:t>
            </a:r>
            <a:r>
              <a:rPr lang="sv-SE" sz="3500" dirty="0" err="1"/>
              <a:t>need</a:t>
            </a:r>
            <a:r>
              <a:rPr lang="sv-SE" sz="3500" dirty="0"/>
              <a:t> a </a:t>
            </a:r>
            <a:r>
              <a:rPr lang="sv-SE" sz="3500" dirty="0" err="1"/>
              <a:t>specific</a:t>
            </a:r>
            <a:r>
              <a:rPr lang="sv-SE" sz="3500" dirty="0"/>
              <a:t> </a:t>
            </a:r>
            <a:r>
              <a:rPr lang="sv-SE" sz="3500" dirty="0" err="1"/>
              <a:t>competence</a:t>
            </a:r>
            <a:r>
              <a:rPr lang="sv-SE" sz="3500" dirty="0"/>
              <a:t>, </a:t>
            </a:r>
            <a:r>
              <a:rPr lang="sv-SE" sz="3500" dirty="0" err="1"/>
              <a:t>what</a:t>
            </a:r>
            <a:r>
              <a:rPr lang="sv-SE" sz="3500" dirty="0"/>
              <a:t> is the </a:t>
            </a:r>
            <a:r>
              <a:rPr lang="sv-SE" sz="3500" dirty="0" err="1"/>
              <a:t>shortest</a:t>
            </a:r>
            <a:r>
              <a:rPr lang="sv-SE" sz="3500" dirty="0"/>
              <a:t> </a:t>
            </a:r>
            <a:r>
              <a:rPr lang="sv-SE" sz="3500" dirty="0" err="1"/>
              <a:t>way</a:t>
            </a:r>
            <a:r>
              <a:rPr lang="sv-SE" sz="3500" dirty="0"/>
              <a:t> in my </a:t>
            </a:r>
            <a:r>
              <a:rPr lang="sv-SE" sz="3500" dirty="0" err="1"/>
              <a:t>relational</a:t>
            </a:r>
            <a:r>
              <a:rPr lang="sv-SE" sz="3500" dirty="0"/>
              <a:t> </a:t>
            </a:r>
            <a:r>
              <a:rPr lang="sv-SE" sz="3500" dirty="0" err="1"/>
              <a:t>network</a:t>
            </a:r>
            <a:r>
              <a:rPr lang="sv-SE" sz="3500" dirty="0"/>
              <a:t> to a person </a:t>
            </a:r>
            <a:r>
              <a:rPr lang="sv-SE" sz="3500" dirty="0" err="1"/>
              <a:t>with</a:t>
            </a:r>
            <a:r>
              <a:rPr lang="sv-SE" sz="3500" dirty="0"/>
              <a:t> </a:t>
            </a:r>
            <a:r>
              <a:rPr lang="sv-SE" sz="3500" dirty="0" err="1"/>
              <a:t>that</a:t>
            </a:r>
            <a:r>
              <a:rPr lang="sv-SE" sz="3500" dirty="0"/>
              <a:t> </a:t>
            </a:r>
            <a:r>
              <a:rPr lang="sv-SE" sz="3500" dirty="0" err="1"/>
              <a:t>competence</a:t>
            </a:r>
            <a:r>
              <a:rPr lang="sv-SE" sz="35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61567-AD2A-44EF-A162-661B49B8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88" y="4117852"/>
            <a:ext cx="3546859" cy="22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FC3A-4462-4429-B26E-0D957EF5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</a:p>
        </p:txBody>
      </p:sp>
      <p:pic>
        <p:nvPicPr>
          <p:cNvPr id="4098" name="Picture 2" descr="https://s3.amazonaws.com/dev.assets.neo4j.com/wp-content/uploads/graph-data-jim-webber-presentation.png">
            <a:extLst>
              <a:ext uri="{FF2B5EF4-FFF2-40B4-BE49-F238E27FC236}">
                <a16:creationId xmlns:a16="http://schemas.microsoft.com/office/drawing/2014/main" id="{9286293B-4161-4671-A17A-C03683ED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8381"/>
            <a:ext cx="10063272" cy="471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12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A8D0CA-8387-4110-AAE2-B33CBC90023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AACE5-CAE8-4C8A-A0E6-6EC8A324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5" y="1556539"/>
            <a:ext cx="11571889" cy="2156240"/>
          </a:xfrm>
        </p:spPr>
        <p:txBody>
          <a:bodyPr>
            <a:noAutofit/>
          </a:bodyPr>
          <a:lstStyle/>
          <a:p>
            <a:pPr algn="ctr"/>
            <a:r>
              <a:rPr lang="sv-SE" sz="6600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sv-SE" sz="6600" dirty="0">
                <a:solidFill>
                  <a:schemeClr val="bg1">
                    <a:lumMod val="95000"/>
                  </a:schemeClr>
                </a:solidFill>
              </a:rPr>
              <a:t> is the </a:t>
            </a:r>
            <a:r>
              <a:rPr lang="sv-SE" sz="6600" dirty="0" err="1">
                <a:solidFill>
                  <a:schemeClr val="bg1">
                    <a:lumMod val="95000"/>
                  </a:schemeClr>
                </a:solidFill>
              </a:rPr>
              <a:t>most</a:t>
            </a:r>
            <a:r>
              <a:rPr lang="sv-SE" sz="6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sv-SE" sz="6600" dirty="0" err="1">
                <a:solidFill>
                  <a:schemeClr val="bg1">
                    <a:lumMod val="95000"/>
                  </a:schemeClr>
                </a:solidFill>
              </a:rPr>
              <a:t>powerful</a:t>
            </a:r>
            <a:br>
              <a:rPr lang="sv-SE" sz="6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sv-SE" sz="6600" dirty="0" err="1">
                <a:solidFill>
                  <a:schemeClr val="bg1">
                    <a:lumMod val="95000"/>
                  </a:schemeClr>
                </a:solidFill>
              </a:rPr>
              <a:t>database</a:t>
            </a:r>
            <a:r>
              <a:rPr lang="sv-SE" sz="6600" dirty="0">
                <a:solidFill>
                  <a:schemeClr val="bg1">
                    <a:lumMod val="95000"/>
                  </a:schemeClr>
                </a:solidFill>
              </a:rPr>
              <a:t> in the </a:t>
            </a:r>
            <a:r>
              <a:rPr lang="sv-SE" sz="6600" dirty="0" err="1">
                <a:solidFill>
                  <a:schemeClr val="bg1">
                    <a:lumMod val="95000"/>
                  </a:schemeClr>
                </a:solidFill>
              </a:rPr>
              <a:t>world</a:t>
            </a:r>
            <a:r>
              <a:rPr lang="sv-SE" sz="66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546C17-BAB7-423D-BD7D-AA112816ED44}"/>
              </a:ext>
            </a:extLst>
          </p:cNvPr>
          <p:cNvGrpSpPr/>
          <p:nvPr/>
        </p:nvGrpSpPr>
        <p:grpSpPr>
          <a:xfrm>
            <a:off x="536027" y="185738"/>
            <a:ext cx="11140965" cy="6477821"/>
            <a:chOff x="0" y="704934"/>
            <a:chExt cx="9144000" cy="54481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AE68D7-CA9D-4293-BDB9-D5FD2C8E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4934"/>
              <a:ext cx="9144000" cy="544813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851157-C1C7-4C2A-BE62-17142721C2D3}"/>
                </a:ext>
              </a:extLst>
            </p:cNvPr>
            <p:cNvSpPr/>
            <p:nvPr/>
          </p:nvSpPr>
          <p:spPr>
            <a:xfrm>
              <a:off x="2047875" y="1000125"/>
              <a:ext cx="238125" cy="323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0429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spandidos-publications.com/article_images/br/1/6/BR-01-06-0918-g01.jpg">
            <a:extLst>
              <a:ext uri="{FF2B5EF4-FFF2-40B4-BE49-F238E27FC236}">
                <a16:creationId xmlns:a16="http://schemas.microsoft.com/office/drawing/2014/main" id="{5AFD7130-B556-4199-BDB5-31B30C07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3" y="1325367"/>
            <a:ext cx="9144000" cy="49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5D8CD-EFCA-42A5-AD78-01BD17B5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B77B-D684-483F-8A23-5079165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31" y="3788373"/>
            <a:ext cx="3863083" cy="2463007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sv-SE" dirty="0" err="1"/>
              <a:t>Many</a:t>
            </a:r>
            <a:r>
              <a:rPr lang="sv-SE" dirty="0"/>
              <a:t> relations</a:t>
            </a:r>
          </a:p>
          <a:p>
            <a:r>
              <a:rPr lang="sv-SE" dirty="0" err="1"/>
              <a:t>Static</a:t>
            </a:r>
            <a:r>
              <a:rPr lang="sv-SE" dirty="0"/>
              <a:t> data </a:t>
            </a:r>
            <a:r>
              <a:rPr lang="sv-SE" dirty="0" err="1"/>
              <a:t>models</a:t>
            </a:r>
            <a:endParaRPr lang="sv-SE" dirty="0"/>
          </a:p>
          <a:p>
            <a:r>
              <a:rPr lang="sv-SE" dirty="0" err="1"/>
              <a:t>Growing</a:t>
            </a:r>
            <a:r>
              <a:rPr lang="sv-SE" dirty="0"/>
              <a:t> data</a:t>
            </a:r>
          </a:p>
          <a:p>
            <a:r>
              <a:rPr lang="sv-SE" dirty="0"/>
              <a:t>Agile workflow</a:t>
            </a:r>
          </a:p>
        </p:txBody>
      </p:sp>
    </p:spTree>
    <p:extLst>
      <p:ext uri="{BB962C8B-B14F-4D97-AF65-F5344CB8AC3E}">
        <p14:creationId xmlns:p14="http://schemas.microsoft.com/office/powerpoint/2010/main" val="7097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3657"/>
            <a:ext cx="9144000" cy="2873829"/>
          </a:xfrm>
        </p:spPr>
        <p:txBody>
          <a:bodyPr>
            <a:normAutofit/>
          </a:bodyPr>
          <a:lstStyle/>
          <a:p>
            <a:r>
              <a:rPr lang="sv-SE" sz="16600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endParaRPr lang="sv-SE" sz="88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E9D40-4EB0-4C69-90E1-E94E76C3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1887" y="7108148"/>
            <a:ext cx="2434828" cy="915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33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3CA-AE06-4BD6-BFF5-507DD44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Neo4j - </a:t>
            </a:r>
            <a:r>
              <a:rPr lang="sv-SE" dirty="0" err="1"/>
              <a:t>History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0576-B5C6-4DC0-9F78-2DEC6D99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56"/>
            <a:ext cx="8815227" cy="51138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sv-SE" sz="2900" dirty="0"/>
              <a:t>2000 </a:t>
            </a:r>
            <a:r>
              <a:rPr lang="sv-SE" sz="2900" dirty="0" err="1"/>
              <a:t>Developed</a:t>
            </a:r>
            <a:r>
              <a:rPr lang="sv-SE" sz="2900" dirty="0"/>
              <a:t> in Lund: Property </a:t>
            </a:r>
            <a:r>
              <a:rPr lang="sv-SE" sz="2900" dirty="0" err="1"/>
              <a:t>graph</a:t>
            </a:r>
            <a:r>
              <a:rPr lang="sv-SE" sz="2900" dirty="0"/>
              <a:t> </a:t>
            </a:r>
            <a:r>
              <a:rPr lang="sv-SE" sz="2900" dirty="0" err="1"/>
              <a:t>model</a:t>
            </a:r>
            <a:endParaRPr lang="sv-SE" sz="2900" dirty="0"/>
          </a:p>
          <a:p>
            <a:pPr>
              <a:lnSpc>
                <a:spcPct val="110000"/>
              </a:lnSpc>
            </a:pPr>
            <a:r>
              <a:rPr lang="sv-SE" sz="2900" dirty="0"/>
              <a:t>2002 </a:t>
            </a:r>
            <a:r>
              <a:rPr lang="sv-SE" sz="2900" dirty="0" err="1"/>
              <a:t>First</a:t>
            </a:r>
            <a:r>
              <a:rPr lang="sv-SE" sz="2900" dirty="0"/>
              <a:t> </a:t>
            </a:r>
            <a:r>
              <a:rPr lang="sv-SE" sz="2900" dirty="0" err="1"/>
              <a:t>working</a:t>
            </a:r>
            <a:r>
              <a:rPr lang="sv-SE" sz="2900" dirty="0"/>
              <a:t> version</a:t>
            </a:r>
          </a:p>
          <a:p>
            <a:pPr>
              <a:lnSpc>
                <a:spcPct val="110000"/>
              </a:lnSpc>
            </a:pPr>
            <a:r>
              <a:rPr lang="sv-SE" sz="2900" dirty="0"/>
              <a:t>2004 </a:t>
            </a:r>
            <a:r>
              <a:rPr lang="sv-SE" sz="2900" dirty="0" err="1"/>
              <a:t>First</a:t>
            </a:r>
            <a:r>
              <a:rPr lang="sv-SE" sz="2900" dirty="0"/>
              <a:t> version in 24/7 </a:t>
            </a:r>
            <a:r>
              <a:rPr lang="sv-SE" sz="2900" dirty="0" err="1"/>
              <a:t>production</a:t>
            </a:r>
            <a:endParaRPr lang="sv-SE" sz="2900" dirty="0"/>
          </a:p>
          <a:p>
            <a:pPr>
              <a:lnSpc>
                <a:spcPct val="110000"/>
              </a:lnSpc>
            </a:pPr>
            <a:r>
              <a:rPr lang="sv-SE" sz="2900" dirty="0"/>
              <a:t>2007 </a:t>
            </a:r>
            <a:r>
              <a:rPr lang="sv-SE" sz="2900" dirty="0" err="1"/>
              <a:t>First</a:t>
            </a:r>
            <a:r>
              <a:rPr lang="sv-SE" sz="2900" dirty="0"/>
              <a:t> </a:t>
            </a:r>
            <a:r>
              <a:rPr lang="sv-SE" sz="2900" dirty="0" err="1"/>
              <a:t>graph</a:t>
            </a:r>
            <a:r>
              <a:rPr lang="sv-SE" sz="2900" dirty="0"/>
              <a:t> </a:t>
            </a:r>
            <a:r>
              <a:rPr lang="sv-SE" sz="2900" dirty="0" err="1"/>
              <a:t>db</a:t>
            </a:r>
            <a:r>
              <a:rPr lang="sv-SE" sz="2900" dirty="0"/>
              <a:t> </a:t>
            </a:r>
            <a:r>
              <a:rPr lang="sv-SE" sz="2900" dirty="0" err="1"/>
              <a:t>with</a:t>
            </a:r>
            <a:r>
              <a:rPr lang="sv-SE" sz="2900" dirty="0"/>
              <a:t> </a:t>
            </a:r>
            <a:r>
              <a:rPr lang="sv-SE" sz="2900" dirty="0" err="1"/>
              <a:t>native</a:t>
            </a:r>
            <a:r>
              <a:rPr lang="sv-SE" sz="2900" dirty="0"/>
              <a:t> </a:t>
            </a:r>
            <a:r>
              <a:rPr lang="sv-SE" sz="2900" dirty="0" err="1"/>
              <a:t>storage</a:t>
            </a:r>
            <a:r>
              <a:rPr lang="sv-SE" sz="2900" dirty="0"/>
              <a:t>/</a:t>
            </a:r>
            <a:r>
              <a:rPr lang="sv-SE" sz="2900" dirty="0" err="1"/>
              <a:t>processing</a:t>
            </a:r>
            <a:endParaRPr lang="sv-SE" sz="2900" dirty="0"/>
          </a:p>
          <a:p>
            <a:pPr>
              <a:lnSpc>
                <a:spcPct val="110000"/>
              </a:lnSpc>
            </a:pPr>
            <a:r>
              <a:rPr lang="sv-SE" sz="2900" dirty="0"/>
              <a:t>2007 </a:t>
            </a:r>
            <a:r>
              <a:rPr lang="sv-SE" sz="2900" dirty="0" err="1"/>
              <a:t>Open</a:t>
            </a:r>
            <a:r>
              <a:rPr lang="sv-SE" sz="2900" dirty="0"/>
              <a:t> Source</a:t>
            </a:r>
          </a:p>
          <a:p>
            <a:pPr>
              <a:lnSpc>
                <a:spcPct val="110000"/>
              </a:lnSpc>
            </a:pPr>
            <a:r>
              <a:rPr lang="sv-SE" sz="2900" dirty="0"/>
              <a:t>2009 </a:t>
            </a:r>
            <a:r>
              <a:rPr lang="sv-SE" sz="2900" dirty="0" err="1"/>
              <a:t>Officially</a:t>
            </a:r>
            <a:r>
              <a:rPr lang="sv-SE" sz="2900" dirty="0"/>
              <a:t> </a:t>
            </a:r>
            <a:r>
              <a:rPr lang="sv-SE" sz="2900" dirty="0" err="1"/>
              <a:t>added</a:t>
            </a:r>
            <a:r>
              <a:rPr lang="sv-SE" sz="2900" dirty="0"/>
              <a:t> to </a:t>
            </a:r>
            <a:r>
              <a:rPr lang="sv-SE" sz="2900" dirty="0" err="1"/>
              <a:t>NoSQL</a:t>
            </a:r>
            <a:r>
              <a:rPr lang="sv-SE" sz="2900" dirty="0"/>
              <a:t> </a:t>
            </a:r>
            <a:r>
              <a:rPr lang="sv-SE" sz="2900" dirty="0" err="1"/>
              <a:t>family</a:t>
            </a:r>
            <a:endParaRPr lang="sv-SE" sz="2900" dirty="0"/>
          </a:p>
          <a:p>
            <a:pPr>
              <a:lnSpc>
                <a:spcPct val="110000"/>
              </a:lnSpc>
            </a:pPr>
            <a:r>
              <a:rPr lang="sv-SE" sz="2900" dirty="0"/>
              <a:t>2011 </a:t>
            </a:r>
            <a:r>
              <a:rPr lang="sv-SE" sz="2900" dirty="0" err="1"/>
              <a:t>Cypher</a:t>
            </a:r>
            <a:r>
              <a:rPr lang="sv-SE" sz="2900" dirty="0"/>
              <a:t> </a:t>
            </a:r>
            <a:r>
              <a:rPr lang="sv-SE" sz="2900" dirty="0" err="1"/>
              <a:t>graph</a:t>
            </a:r>
            <a:r>
              <a:rPr lang="sv-SE" sz="2900" dirty="0"/>
              <a:t> </a:t>
            </a:r>
            <a:r>
              <a:rPr lang="sv-SE" sz="2900" dirty="0" err="1"/>
              <a:t>query</a:t>
            </a:r>
            <a:r>
              <a:rPr lang="sv-SE" sz="2900" dirty="0"/>
              <a:t> </a:t>
            </a:r>
            <a:r>
              <a:rPr lang="sv-SE" sz="2900" dirty="0" err="1"/>
              <a:t>language</a:t>
            </a:r>
            <a:r>
              <a:rPr lang="sv-SE" sz="2900" dirty="0"/>
              <a:t> (</a:t>
            </a:r>
            <a:r>
              <a:rPr lang="sv-SE" sz="2900" dirty="0" err="1"/>
              <a:t>declarative</a:t>
            </a:r>
            <a:r>
              <a:rPr lang="sv-SE" sz="2900" dirty="0"/>
              <a:t>)</a:t>
            </a:r>
          </a:p>
          <a:p>
            <a:pPr>
              <a:lnSpc>
                <a:spcPct val="110000"/>
              </a:lnSpc>
            </a:pPr>
            <a:r>
              <a:rPr lang="sv-SE" sz="2900" dirty="0"/>
              <a:t>2016 Bolt </a:t>
            </a:r>
            <a:r>
              <a:rPr lang="sv-SE" sz="2900" dirty="0" err="1"/>
              <a:t>protocol</a:t>
            </a:r>
            <a:endParaRPr lang="sv-SE" sz="2900" dirty="0"/>
          </a:p>
          <a:p>
            <a:pPr>
              <a:lnSpc>
                <a:spcPct val="110000"/>
              </a:lnSpc>
            </a:pPr>
            <a:r>
              <a:rPr lang="sv-SE" sz="2900" dirty="0"/>
              <a:t>2017 Multi-data center support</a:t>
            </a:r>
          </a:p>
        </p:txBody>
      </p:sp>
    </p:spTree>
    <p:extLst>
      <p:ext uri="{BB962C8B-B14F-4D97-AF65-F5344CB8AC3E}">
        <p14:creationId xmlns:p14="http://schemas.microsoft.com/office/powerpoint/2010/main" val="19611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3CA-AE06-4BD6-BFF5-507DD44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Neo4j </a:t>
            </a:r>
            <a:r>
              <a:rPr lang="sv-SE" dirty="0" err="1"/>
              <a:t>database</a:t>
            </a:r>
            <a:r>
              <a:rPr lang="sv-SE" dirty="0"/>
              <a:t> – </a:t>
            </a:r>
            <a:r>
              <a:rPr lang="sv-SE" dirty="0" err="1"/>
              <a:t>Key</a:t>
            </a:r>
            <a:r>
              <a:rPr lang="sv-SE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0576-B5C6-4DC0-9F78-2DEC6D99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Relations </a:t>
            </a:r>
            <a:r>
              <a:rPr lang="sv-SE" dirty="0" err="1"/>
              <a:t>are</a:t>
            </a:r>
            <a:r>
              <a:rPr lang="sv-SE" dirty="0"/>
              <a:t> focus</a:t>
            </a:r>
          </a:p>
          <a:p>
            <a:r>
              <a:rPr lang="sv-SE" dirty="0"/>
              <a:t>Flexible </a:t>
            </a:r>
            <a:r>
              <a:rPr lang="sv-SE" dirty="0" err="1"/>
              <a:t>structure</a:t>
            </a:r>
            <a:endParaRPr lang="sv-SE" dirty="0"/>
          </a:p>
          <a:p>
            <a:r>
              <a:rPr lang="sv-SE" dirty="0"/>
              <a:t>Agile workflow</a:t>
            </a:r>
          </a:p>
          <a:p>
            <a:r>
              <a:rPr lang="sv-SE" dirty="0" err="1"/>
              <a:t>Extremely</a:t>
            </a:r>
            <a:r>
              <a:rPr lang="sv-SE" dirty="0"/>
              <a:t> fast for </a:t>
            </a:r>
            <a:r>
              <a:rPr lang="sv-SE" dirty="0" err="1"/>
              <a:t>deep</a:t>
            </a:r>
            <a:r>
              <a:rPr lang="sv-SE" dirty="0"/>
              <a:t> </a:t>
            </a:r>
            <a:r>
              <a:rPr lang="sv-SE" dirty="0" err="1"/>
              <a:t>quering</a:t>
            </a:r>
            <a:endParaRPr lang="sv-SE" dirty="0"/>
          </a:p>
          <a:p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volumes</a:t>
            </a:r>
            <a:endParaRPr lang="sv-SE" dirty="0"/>
          </a:p>
          <a:p>
            <a:r>
              <a:rPr lang="sv-SE" dirty="0"/>
              <a:t>ACID </a:t>
            </a:r>
            <a:r>
              <a:rPr lang="sv-SE" dirty="0" err="1"/>
              <a:t>transactions</a:t>
            </a:r>
            <a:endParaRPr lang="sv-SE" dirty="0"/>
          </a:p>
          <a:p>
            <a:r>
              <a:rPr lang="sv-SE" dirty="0" err="1"/>
              <a:t>Clustering</a:t>
            </a:r>
            <a:r>
              <a:rPr lang="sv-SE" dirty="0"/>
              <a:t> </a:t>
            </a:r>
            <a:r>
              <a:rPr lang="sv-SE" dirty="0" err="1"/>
              <a:t>available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82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Anna loves Daniel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BA690-155B-4FF9-BF3E-FDEA24582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3" y="1950519"/>
            <a:ext cx="812870" cy="812870"/>
          </a:xfrm>
        </p:spPr>
      </p:pic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15" y="1409864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28" y="1416410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F5590-6CB5-465A-86A1-7DD912739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31" y="4509449"/>
            <a:ext cx="1097159" cy="10971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3F25FC-AA9B-4B3C-8B35-B6EDAA197B03}"/>
              </a:ext>
            </a:extLst>
          </p:cNvPr>
          <p:cNvGrpSpPr/>
          <p:nvPr/>
        </p:nvGrpSpPr>
        <p:grpSpPr>
          <a:xfrm>
            <a:off x="4686300" y="1638939"/>
            <a:ext cx="2827020" cy="338554"/>
            <a:chOff x="3162300" y="1638939"/>
            <a:chExt cx="2827020" cy="33855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FF7382-2265-4D40-BB0F-CBB9C83D6FEB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1796147"/>
              <a:ext cx="2827020" cy="0"/>
            </a:xfrm>
            <a:prstGeom prst="straightConnector1">
              <a:avLst/>
            </a:prstGeom>
            <a:ln w="25400" cap="flat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F73E80-67D5-4FB5-9965-09BF1B55213E}"/>
                </a:ext>
              </a:extLst>
            </p:cNvPr>
            <p:cNvSpPr/>
            <p:nvPr/>
          </p:nvSpPr>
          <p:spPr>
            <a:xfrm>
              <a:off x="4105235" y="1638939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LOVES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0371DD-53F1-43A7-B4FF-3671ACA98321}"/>
              </a:ext>
            </a:extLst>
          </p:cNvPr>
          <p:cNvGrpSpPr/>
          <p:nvPr/>
        </p:nvGrpSpPr>
        <p:grpSpPr>
          <a:xfrm>
            <a:off x="4686300" y="2733150"/>
            <a:ext cx="2766060" cy="338554"/>
            <a:chOff x="3162300" y="2733150"/>
            <a:chExt cx="2766060" cy="33855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86796B-7889-428F-A760-F5B2F64B70BD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2884045"/>
              <a:ext cx="2766060" cy="90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0189D0-0945-4AAF-A48A-5325BC9951E1}"/>
                </a:ext>
              </a:extLst>
            </p:cNvPr>
            <p:cNvSpPr/>
            <p:nvPr/>
          </p:nvSpPr>
          <p:spPr>
            <a:xfrm>
              <a:off x="4105234" y="2733150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LOVES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1F84BA0-F488-4FC3-9752-733F1FED80BB}"/>
              </a:ext>
            </a:extLst>
          </p:cNvPr>
          <p:cNvGrpSpPr/>
          <p:nvPr/>
        </p:nvGrpSpPr>
        <p:grpSpPr>
          <a:xfrm>
            <a:off x="4686300" y="3134428"/>
            <a:ext cx="2766060" cy="338554"/>
            <a:chOff x="3162300" y="3134428"/>
            <a:chExt cx="2766060" cy="33855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B261C4-5E9F-4A2D-A278-B33E35788BAE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3327521"/>
              <a:ext cx="2766060" cy="0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F60FEF7-0A99-4229-A611-C1019F905E4F}"/>
                </a:ext>
              </a:extLst>
            </p:cNvPr>
            <p:cNvSpPr/>
            <p:nvPr/>
          </p:nvSpPr>
          <p:spPr>
            <a:xfrm>
              <a:off x="3882241" y="3134428"/>
              <a:ext cx="1141274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LIVES WITH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6A4F4-E155-459C-A082-BFB0097EFBB6}"/>
              </a:ext>
            </a:extLst>
          </p:cNvPr>
          <p:cNvGrpSpPr/>
          <p:nvPr/>
        </p:nvGrpSpPr>
        <p:grpSpPr>
          <a:xfrm>
            <a:off x="6839919" y="3252002"/>
            <a:ext cx="1706856" cy="1952271"/>
            <a:chOff x="5315919" y="3252001"/>
            <a:chExt cx="1706856" cy="195227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65C6F2-E188-4B57-BB65-F55936B68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5919" y="3252001"/>
              <a:ext cx="1706856" cy="19522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BD22C-D887-4ED6-8388-C33015B6067B}"/>
                </a:ext>
              </a:extLst>
            </p:cNvPr>
            <p:cNvSpPr/>
            <p:nvPr/>
          </p:nvSpPr>
          <p:spPr>
            <a:xfrm>
              <a:off x="6038127" y="4024996"/>
              <a:ext cx="785408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OWNS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7DA3E-01B4-4C40-BD71-8EB471FBA23A}"/>
              </a:ext>
            </a:extLst>
          </p:cNvPr>
          <p:cNvGrpSpPr/>
          <p:nvPr/>
        </p:nvGrpSpPr>
        <p:grpSpPr>
          <a:xfrm>
            <a:off x="6568167" y="3239517"/>
            <a:ext cx="1366167" cy="1508629"/>
            <a:chOff x="5044166" y="3239516"/>
            <a:chExt cx="1366167" cy="150862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E2D730-3977-4740-A5D2-B1D68F19D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4166" y="3239516"/>
              <a:ext cx="1366167" cy="1508629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699E38-04B7-4E83-A8D3-7EDAA3D9BC0B}"/>
                </a:ext>
              </a:extLst>
            </p:cNvPr>
            <p:cNvSpPr/>
            <p:nvPr/>
          </p:nvSpPr>
          <p:spPr>
            <a:xfrm>
              <a:off x="5183829" y="4024996"/>
              <a:ext cx="785408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DRIVES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FFDFD-4AC8-4A89-B127-F5BDE514FB32}"/>
              </a:ext>
            </a:extLst>
          </p:cNvPr>
          <p:cNvGrpSpPr/>
          <p:nvPr/>
        </p:nvGrpSpPr>
        <p:grpSpPr>
          <a:xfrm>
            <a:off x="4097486" y="3203581"/>
            <a:ext cx="1422279" cy="1544565"/>
            <a:chOff x="2573485" y="3203580"/>
            <a:chExt cx="1422279" cy="15445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F611C4-2F7D-4DBE-91DB-4CE3D6FFB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485" y="3203580"/>
              <a:ext cx="1422279" cy="1544565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E2F7592-A2A6-41B1-95C4-F988BE8F7503}"/>
                </a:ext>
              </a:extLst>
            </p:cNvPr>
            <p:cNvSpPr/>
            <p:nvPr/>
          </p:nvSpPr>
          <p:spPr>
            <a:xfrm>
              <a:off x="2887039" y="3961994"/>
              <a:ext cx="872316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rgbClr val="7030A0"/>
                  </a:solidFill>
                </a:rPr>
                <a:t>DRIVES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4FE1E-B1A1-44DF-B14C-B1952BE1CB2B}"/>
              </a:ext>
            </a:extLst>
          </p:cNvPr>
          <p:cNvSpPr txBox="1"/>
          <p:nvPr/>
        </p:nvSpPr>
        <p:spPr>
          <a:xfrm>
            <a:off x="1584959" y="1721882"/>
            <a:ext cx="1805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”Anna”</a:t>
            </a:r>
            <a:br>
              <a:rPr lang="sv-SE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1972-10-02</a:t>
            </a:r>
          </a:p>
          <a:p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twitter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”@ann”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261051-6347-434E-BB35-27E339A5766B}"/>
              </a:ext>
            </a:extLst>
          </p:cNvPr>
          <p:cNvSpPr txBox="1"/>
          <p:nvPr/>
        </p:nvSpPr>
        <p:spPr>
          <a:xfrm>
            <a:off x="9051778" y="172188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”Daniel”</a:t>
            </a:r>
            <a:br>
              <a:rPr lang="sv-SE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1970-04-15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3DFE5A-583E-44C6-9473-7BB791DB6CE5}"/>
              </a:ext>
            </a:extLst>
          </p:cNvPr>
          <p:cNvSpPr txBox="1"/>
          <p:nvPr/>
        </p:nvSpPr>
        <p:spPr>
          <a:xfrm>
            <a:off x="4689185" y="5553850"/>
            <a:ext cx="141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brand: ”Volvo”</a:t>
            </a:r>
            <a:br>
              <a:rPr lang="sv-SE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”V70”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2E6B-B965-4D05-9529-22D2C2C13286}"/>
              </a:ext>
            </a:extLst>
          </p:cNvPr>
          <p:cNvSpPr txBox="1"/>
          <p:nvPr/>
        </p:nvSpPr>
        <p:spPr>
          <a:xfrm>
            <a:off x="7665325" y="439342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</a:schemeClr>
                </a:solidFill>
              </a:rPr>
              <a:t>since</a:t>
            </a:r>
            <a:r>
              <a:rPr lang="sv-SE" sz="1600" dirty="0">
                <a:solidFill>
                  <a:schemeClr val="bg2">
                    <a:lumMod val="25000"/>
                  </a:schemeClr>
                </a:solidFill>
              </a:rPr>
              <a:t>: 2012-09-10</a:t>
            </a:r>
          </a:p>
        </p:txBody>
      </p:sp>
    </p:spTree>
    <p:extLst>
      <p:ext uri="{BB962C8B-B14F-4D97-AF65-F5344CB8AC3E}">
        <p14:creationId xmlns:p14="http://schemas.microsoft.com/office/powerpoint/2010/main" val="19400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Labels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BA690-155B-4FF9-BF3E-FDEA24582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3" y="1950519"/>
            <a:ext cx="812870" cy="812870"/>
          </a:xfrm>
        </p:spPr>
      </p:pic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15" y="1409864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28" y="1416410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F5590-6CB5-465A-86A1-7DD912739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31" y="4509449"/>
            <a:ext cx="1097159" cy="10971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3F25FC-AA9B-4B3C-8B35-B6EDAA197B03}"/>
              </a:ext>
            </a:extLst>
          </p:cNvPr>
          <p:cNvGrpSpPr/>
          <p:nvPr/>
        </p:nvGrpSpPr>
        <p:grpSpPr>
          <a:xfrm>
            <a:off x="4686300" y="1638939"/>
            <a:ext cx="2827020" cy="338554"/>
            <a:chOff x="3162300" y="1638939"/>
            <a:chExt cx="2827020" cy="33855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FF7382-2265-4D40-BB0F-CBB9C83D6FEB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1796147"/>
              <a:ext cx="2827020" cy="0"/>
            </a:xfrm>
            <a:prstGeom prst="straightConnector1">
              <a:avLst/>
            </a:prstGeom>
            <a:ln w="25400" cap="flat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F73E80-67D5-4FB5-9965-09BF1B55213E}"/>
                </a:ext>
              </a:extLst>
            </p:cNvPr>
            <p:cNvSpPr/>
            <p:nvPr/>
          </p:nvSpPr>
          <p:spPr>
            <a:xfrm>
              <a:off x="4105235" y="1638939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LOVES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0371DD-53F1-43A7-B4FF-3671ACA98321}"/>
              </a:ext>
            </a:extLst>
          </p:cNvPr>
          <p:cNvGrpSpPr/>
          <p:nvPr/>
        </p:nvGrpSpPr>
        <p:grpSpPr>
          <a:xfrm>
            <a:off x="4686300" y="2733150"/>
            <a:ext cx="2766060" cy="338554"/>
            <a:chOff x="3162300" y="2733150"/>
            <a:chExt cx="2766060" cy="33855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86796B-7889-428F-A760-F5B2F64B70BD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2884045"/>
              <a:ext cx="2766060" cy="90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0189D0-0945-4AAF-A48A-5325BC9951E1}"/>
                </a:ext>
              </a:extLst>
            </p:cNvPr>
            <p:cNvSpPr/>
            <p:nvPr/>
          </p:nvSpPr>
          <p:spPr>
            <a:xfrm>
              <a:off x="4105234" y="2733150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LOVES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1F84BA0-F488-4FC3-9752-733F1FED80BB}"/>
              </a:ext>
            </a:extLst>
          </p:cNvPr>
          <p:cNvGrpSpPr/>
          <p:nvPr/>
        </p:nvGrpSpPr>
        <p:grpSpPr>
          <a:xfrm>
            <a:off x="4686300" y="3134428"/>
            <a:ext cx="2766060" cy="338554"/>
            <a:chOff x="3162300" y="3134428"/>
            <a:chExt cx="2766060" cy="33855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B261C4-5E9F-4A2D-A278-B33E35788BAE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3327521"/>
              <a:ext cx="2766060" cy="0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F60FEF7-0A99-4229-A611-C1019F905E4F}"/>
                </a:ext>
              </a:extLst>
            </p:cNvPr>
            <p:cNvSpPr/>
            <p:nvPr/>
          </p:nvSpPr>
          <p:spPr>
            <a:xfrm>
              <a:off x="3882242" y="3134428"/>
              <a:ext cx="1141274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LIVES WITH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6A4F4-E155-459C-A082-BFB0097EFBB6}"/>
              </a:ext>
            </a:extLst>
          </p:cNvPr>
          <p:cNvGrpSpPr/>
          <p:nvPr/>
        </p:nvGrpSpPr>
        <p:grpSpPr>
          <a:xfrm>
            <a:off x="6839919" y="3252002"/>
            <a:ext cx="1706856" cy="1952271"/>
            <a:chOff x="5315919" y="3252001"/>
            <a:chExt cx="1706856" cy="195227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65C6F2-E188-4B57-BB65-F55936B68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5919" y="3252001"/>
              <a:ext cx="1706856" cy="19522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BD22C-D887-4ED6-8388-C33015B6067B}"/>
                </a:ext>
              </a:extLst>
            </p:cNvPr>
            <p:cNvSpPr/>
            <p:nvPr/>
          </p:nvSpPr>
          <p:spPr>
            <a:xfrm>
              <a:off x="5989319" y="4024996"/>
              <a:ext cx="842996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OWNS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7DA3E-01B4-4C40-BD71-8EB471FBA23A}"/>
              </a:ext>
            </a:extLst>
          </p:cNvPr>
          <p:cNvGrpSpPr/>
          <p:nvPr/>
        </p:nvGrpSpPr>
        <p:grpSpPr>
          <a:xfrm>
            <a:off x="6536701" y="3239517"/>
            <a:ext cx="1397633" cy="1508629"/>
            <a:chOff x="5012700" y="3239516"/>
            <a:chExt cx="1397633" cy="150862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E2D730-3977-4740-A5D2-B1D68F19D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4166" y="3239516"/>
              <a:ext cx="1366167" cy="1508629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699E38-04B7-4E83-A8D3-7EDAA3D9BC0B}"/>
                </a:ext>
              </a:extLst>
            </p:cNvPr>
            <p:cNvSpPr/>
            <p:nvPr/>
          </p:nvSpPr>
          <p:spPr>
            <a:xfrm>
              <a:off x="5012700" y="4024996"/>
              <a:ext cx="915661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DRIVES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FFDFD-4AC8-4A89-B127-F5BDE514FB32}"/>
              </a:ext>
            </a:extLst>
          </p:cNvPr>
          <p:cNvGrpSpPr/>
          <p:nvPr/>
        </p:nvGrpSpPr>
        <p:grpSpPr>
          <a:xfrm>
            <a:off x="4097486" y="3203581"/>
            <a:ext cx="1422279" cy="1544565"/>
            <a:chOff x="2573485" y="3203580"/>
            <a:chExt cx="1422279" cy="15445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F611C4-2F7D-4DBE-91DB-4CE3D6FFB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485" y="3203580"/>
              <a:ext cx="1422279" cy="1544565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E2F7592-A2A6-41B1-95C4-F988BE8F7503}"/>
                </a:ext>
              </a:extLst>
            </p:cNvPr>
            <p:cNvSpPr/>
            <p:nvPr/>
          </p:nvSpPr>
          <p:spPr>
            <a:xfrm>
              <a:off x="2991835" y="3961994"/>
              <a:ext cx="84386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40000"/>
                    </a:schemeClr>
                  </a:solidFill>
                </a:rPr>
                <a:t>DRIVES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4FE1E-B1A1-44DF-B14C-B1952BE1CB2B}"/>
              </a:ext>
            </a:extLst>
          </p:cNvPr>
          <p:cNvSpPr txBox="1"/>
          <p:nvPr/>
        </p:nvSpPr>
        <p:spPr>
          <a:xfrm>
            <a:off x="1577341" y="1721881"/>
            <a:ext cx="1760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”Anna”</a:t>
            </a:r>
            <a:b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1972-10-02</a:t>
            </a:r>
          </a:p>
          <a:p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twitter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”@ann”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261051-6347-434E-BB35-27E339A5766B}"/>
              </a:ext>
            </a:extLst>
          </p:cNvPr>
          <p:cNvSpPr txBox="1"/>
          <p:nvPr/>
        </p:nvSpPr>
        <p:spPr>
          <a:xfrm>
            <a:off x="9051778" y="172188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”Daniel”</a:t>
            </a:r>
            <a:b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1970-04-15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3DFE5A-583E-44C6-9473-7BB791DB6CE5}"/>
              </a:ext>
            </a:extLst>
          </p:cNvPr>
          <p:cNvSpPr txBox="1"/>
          <p:nvPr/>
        </p:nvSpPr>
        <p:spPr>
          <a:xfrm>
            <a:off x="4434840" y="5553850"/>
            <a:ext cx="1577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brand: ”Volvo”</a:t>
            </a:r>
            <a:b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model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”V70”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2E6B-B965-4D05-9529-22D2C2C13286}"/>
              </a:ext>
            </a:extLst>
          </p:cNvPr>
          <p:cNvSpPr txBox="1"/>
          <p:nvPr/>
        </p:nvSpPr>
        <p:spPr>
          <a:xfrm>
            <a:off x="7665325" y="439342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40000"/>
                  </a:schemeClr>
                </a:solidFill>
              </a:rPr>
              <a:t>since</a:t>
            </a:r>
            <a:r>
              <a:rPr lang="sv-SE" sz="1600" dirty="0">
                <a:solidFill>
                  <a:schemeClr val="bg2">
                    <a:lumMod val="25000"/>
                    <a:alpha val="40000"/>
                  </a:schemeClr>
                </a:solidFill>
              </a:rPr>
              <a:t>: 2012-09-10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2FAC9-7ACB-4C66-B5D5-4B5BAD156229}"/>
              </a:ext>
            </a:extLst>
          </p:cNvPr>
          <p:cNvSpPr txBox="1"/>
          <p:nvPr/>
        </p:nvSpPr>
        <p:spPr>
          <a:xfrm>
            <a:off x="1676400" y="1327250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:Person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305AE-B243-4D6F-8976-20C293BCD0A9}"/>
              </a:ext>
            </a:extLst>
          </p:cNvPr>
          <p:cNvSpPr txBox="1"/>
          <p:nvPr/>
        </p:nvSpPr>
        <p:spPr>
          <a:xfrm>
            <a:off x="9051777" y="1338314"/>
            <a:ext cx="111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AE6BB-BB0D-4A63-A2BE-A4D1B0EA8EB4}"/>
              </a:ext>
            </a:extLst>
          </p:cNvPr>
          <p:cNvSpPr txBox="1"/>
          <p:nvPr/>
        </p:nvSpPr>
        <p:spPr>
          <a:xfrm>
            <a:off x="4334603" y="468006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:Car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5B0BFB-B650-4B48-8F63-09B7785A2AEF}"/>
              </a:ext>
            </a:extLst>
          </p:cNvPr>
          <p:cNvSpPr txBox="1"/>
          <p:nvPr/>
        </p:nvSpPr>
        <p:spPr>
          <a:xfrm>
            <a:off x="4334602" y="5050902"/>
            <a:ext cx="1166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bg2">
                    <a:lumMod val="25000"/>
                  </a:schemeClr>
                </a:solidFill>
              </a:rPr>
              <a:t>Vehicle</a:t>
            </a:r>
            <a:endParaRPr lang="sv-SE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correspondance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BA690-155B-4FF9-BF3E-FDEA24582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3" y="1950519"/>
            <a:ext cx="812870" cy="812870"/>
          </a:xfrm>
        </p:spPr>
      </p:pic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15" y="1409864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28" y="1416410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F5590-6CB5-465A-86A1-7DD912739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31" y="4509449"/>
            <a:ext cx="1097159" cy="10971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FF7382-2265-4D40-BB0F-CBB9C83D6FEB}"/>
              </a:ext>
            </a:extLst>
          </p:cNvPr>
          <p:cNvCxnSpPr>
            <a:cxnSpLocks/>
          </p:cNvCxnSpPr>
          <p:nvPr/>
        </p:nvCxnSpPr>
        <p:spPr>
          <a:xfrm>
            <a:off x="4686300" y="1796147"/>
            <a:ext cx="2827020" cy="0"/>
          </a:xfrm>
          <a:prstGeom prst="straightConnector1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F73E80-67D5-4FB5-9965-09BF1B55213E}"/>
              </a:ext>
            </a:extLst>
          </p:cNvPr>
          <p:cNvSpPr/>
          <p:nvPr/>
        </p:nvSpPr>
        <p:spPr>
          <a:xfrm>
            <a:off x="5671233" y="1638939"/>
            <a:ext cx="627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86796B-7889-428F-A760-F5B2F64B70BD}"/>
              </a:ext>
            </a:extLst>
          </p:cNvPr>
          <p:cNvCxnSpPr>
            <a:cxnSpLocks/>
          </p:cNvCxnSpPr>
          <p:nvPr/>
        </p:nvCxnSpPr>
        <p:spPr>
          <a:xfrm>
            <a:off x="4686300" y="2884046"/>
            <a:ext cx="2766060" cy="9071"/>
          </a:xfrm>
          <a:prstGeom prst="straightConnector1">
            <a:avLst/>
          </a:prstGeom>
          <a:ln w="25400" cap="flat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90189D0-0945-4AAF-A48A-5325BC9951E1}"/>
              </a:ext>
            </a:extLst>
          </p:cNvPr>
          <p:cNvSpPr/>
          <p:nvPr/>
        </p:nvSpPr>
        <p:spPr>
          <a:xfrm>
            <a:off x="5671232" y="2733150"/>
            <a:ext cx="627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B261C4-5E9F-4A2D-A278-B33E35788BAE}"/>
              </a:ext>
            </a:extLst>
          </p:cNvPr>
          <p:cNvCxnSpPr>
            <a:cxnSpLocks/>
          </p:cNvCxnSpPr>
          <p:nvPr/>
        </p:nvCxnSpPr>
        <p:spPr>
          <a:xfrm>
            <a:off x="4686300" y="3327521"/>
            <a:ext cx="2766060" cy="0"/>
          </a:xfrm>
          <a:prstGeom prst="straightConnector1">
            <a:avLst/>
          </a:prstGeom>
          <a:ln w="25400" cap="flat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F60FEF7-0A99-4229-A611-C1019F905E4F}"/>
              </a:ext>
            </a:extLst>
          </p:cNvPr>
          <p:cNvSpPr/>
          <p:nvPr/>
        </p:nvSpPr>
        <p:spPr>
          <a:xfrm>
            <a:off x="5663329" y="3134428"/>
            <a:ext cx="627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5C6F2-E188-4B57-BB65-F55936B68035}"/>
              </a:ext>
            </a:extLst>
          </p:cNvPr>
          <p:cNvCxnSpPr>
            <a:cxnSpLocks/>
          </p:cNvCxnSpPr>
          <p:nvPr/>
        </p:nvCxnSpPr>
        <p:spPr>
          <a:xfrm flipV="1">
            <a:off x="6839919" y="3252002"/>
            <a:ext cx="1706856" cy="1952271"/>
          </a:xfrm>
          <a:prstGeom prst="straightConnector1">
            <a:avLst/>
          </a:prstGeom>
          <a:ln w="25400" cap="flat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BD22C-D887-4ED6-8388-C33015B6067B}"/>
              </a:ext>
            </a:extLst>
          </p:cNvPr>
          <p:cNvSpPr/>
          <p:nvPr/>
        </p:nvSpPr>
        <p:spPr>
          <a:xfrm>
            <a:off x="7562128" y="4024996"/>
            <a:ext cx="71365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E2D730-3977-4740-A5D2-B1D68F19D382}"/>
              </a:ext>
            </a:extLst>
          </p:cNvPr>
          <p:cNvCxnSpPr>
            <a:cxnSpLocks/>
          </p:cNvCxnSpPr>
          <p:nvPr/>
        </p:nvCxnSpPr>
        <p:spPr>
          <a:xfrm flipV="1">
            <a:off x="6568167" y="3239517"/>
            <a:ext cx="1366167" cy="1508629"/>
          </a:xfrm>
          <a:prstGeom prst="straightConnector1">
            <a:avLst/>
          </a:prstGeom>
          <a:ln w="25400" cap="flat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5699E38-04B7-4E83-A8D3-7EDAA3D9BC0B}"/>
              </a:ext>
            </a:extLst>
          </p:cNvPr>
          <p:cNvSpPr/>
          <p:nvPr/>
        </p:nvSpPr>
        <p:spPr>
          <a:xfrm>
            <a:off x="6786985" y="4024996"/>
            <a:ext cx="627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F611C4-2F7D-4DBE-91DB-4CE3D6FFB7AF}"/>
              </a:ext>
            </a:extLst>
          </p:cNvPr>
          <p:cNvCxnSpPr>
            <a:cxnSpLocks/>
          </p:cNvCxnSpPr>
          <p:nvPr/>
        </p:nvCxnSpPr>
        <p:spPr>
          <a:xfrm flipH="1" flipV="1">
            <a:off x="4097486" y="3203581"/>
            <a:ext cx="1422279" cy="1544565"/>
          </a:xfrm>
          <a:prstGeom prst="straightConnector1">
            <a:avLst/>
          </a:prstGeom>
          <a:ln w="25400" cap="flat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F7592-A2A6-41B1-95C4-F988BE8F7503}"/>
              </a:ext>
            </a:extLst>
          </p:cNvPr>
          <p:cNvSpPr/>
          <p:nvPr/>
        </p:nvSpPr>
        <p:spPr>
          <a:xfrm>
            <a:off x="4515836" y="3961994"/>
            <a:ext cx="7675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1600" dirty="0">
                <a:solidFill>
                  <a:srgbClr val="7030A0"/>
                </a:solidFill>
              </a:rPr>
              <a:t>VERB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4FE1E-B1A1-44DF-B14C-B1952BE1CB2B}"/>
              </a:ext>
            </a:extLst>
          </p:cNvPr>
          <p:cNvSpPr txBox="1"/>
          <p:nvPr/>
        </p:nvSpPr>
        <p:spPr>
          <a:xfrm>
            <a:off x="2134602" y="1740589"/>
            <a:ext cx="1269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br>
              <a:rPr lang="sv-SE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endParaRPr lang="sv-SE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endParaRPr lang="sv-SE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261051-6347-434E-BB35-27E339A5766B}"/>
              </a:ext>
            </a:extLst>
          </p:cNvPr>
          <p:cNvSpPr txBox="1"/>
          <p:nvPr/>
        </p:nvSpPr>
        <p:spPr>
          <a:xfrm>
            <a:off x="9051777" y="1721882"/>
            <a:ext cx="95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br>
              <a:rPr lang="sv-SE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endParaRPr lang="sv-SE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2E6B-B965-4D05-9529-22D2C2C13286}"/>
              </a:ext>
            </a:extLst>
          </p:cNvPr>
          <p:cNvSpPr txBox="1"/>
          <p:nvPr/>
        </p:nvSpPr>
        <p:spPr>
          <a:xfrm>
            <a:off x="7665325" y="4393427"/>
            <a:ext cx="762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rgbClr val="7030A0"/>
                </a:solidFill>
              </a:rPr>
              <a:t>adverb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2FAC9-7ACB-4C66-B5D5-4B5BAD156229}"/>
              </a:ext>
            </a:extLst>
          </p:cNvPr>
          <p:cNvSpPr txBox="1"/>
          <p:nvPr/>
        </p:nvSpPr>
        <p:spPr>
          <a:xfrm>
            <a:off x="2033801" y="1327250"/>
            <a:ext cx="113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Noun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305AE-B243-4D6F-8976-20C293BCD0A9}"/>
              </a:ext>
            </a:extLst>
          </p:cNvPr>
          <p:cNvSpPr txBox="1"/>
          <p:nvPr/>
        </p:nvSpPr>
        <p:spPr>
          <a:xfrm>
            <a:off x="9051778" y="1338314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Noun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AE6BB-BB0D-4A63-A2BE-A4D1B0EA8EB4}"/>
              </a:ext>
            </a:extLst>
          </p:cNvPr>
          <p:cNvSpPr txBox="1"/>
          <p:nvPr/>
        </p:nvSpPr>
        <p:spPr>
          <a:xfrm>
            <a:off x="4334603" y="4680065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Noun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5B0BFB-B650-4B48-8F63-09B7785A2AEF}"/>
              </a:ext>
            </a:extLst>
          </p:cNvPr>
          <p:cNvSpPr txBox="1"/>
          <p:nvPr/>
        </p:nvSpPr>
        <p:spPr>
          <a:xfrm>
            <a:off x="4334603" y="5050902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Noun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F6718-7317-4CE3-A576-5EB93E893A88}"/>
              </a:ext>
            </a:extLst>
          </p:cNvPr>
          <p:cNvSpPr txBox="1"/>
          <p:nvPr/>
        </p:nvSpPr>
        <p:spPr>
          <a:xfrm>
            <a:off x="4424144" y="5480434"/>
            <a:ext cx="95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br>
              <a:rPr lang="sv-SE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sv-SE" sz="1600" dirty="0" err="1">
                <a:solidFill>
                  <a:schemeClr val="accent2">
                    <a:lumMod val="75000"/>
                  </a:schemeClr>
                </a:solidFill>
              </a:rPr>
              <a:t>adjective</a:t>
            </a:r>
            <a:endParaRPr lang="sv-SE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5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9" grpId="0" animBg="1"/>
      <p:bldP spid="20" grpId="0" animBg="1"/>
      <p:bldP spid="23" grpId="0" animBg="1"/>
      <p:bldP spid="31" grpId="0" animBg="1"/>
      <p:bldP spid="16" grpId="0"/>
      <p:bldP spid="43" grpId="0"/>
      <p:bldP spid="45" grpId="0"/>
      <p:bldP spid="33" grpId="0"/>
      <p:bldP spid="34" grpId="0"/>
      <p:bldP spid="35" grpId="0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Anna loves Daniel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BA690-155B-4FF9-BF3E-FDEA24582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43" y="1950519"/>
            <a:ext cx="812870" cy="812870"/>
          </a:xfrm>
        </p:spPr>
      </p:pic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15" y="1409864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28" y="1416410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F5590-6CB5-465A-86A1-7DD912739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31" y="4509449"/>
            <a:ext cx="1097159" cy="10971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3F25FC-AA9B-4B3C-8B35-B6EDAA197B03}"/>
              </a:ext>
            </a:extLst>
          </p:cNvPr>
          <p:cNvGrpSpPr/>
          <p:nvPr/>
        </p:nvGrpSpPr>
        <p:grpSpPr>
          <a:xfrm>
            <a:off x="4686300" y="1638939"/>
            <a:ext cx="2827020" cy="338554"/>
            <a:chOff x="3162300" y="1638939"/>
            <a:chExt cx="2827020" cy="33855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FF7382-2265-4D40-BB0F-CBB9C83D6FEB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1796147"/>
              <a:ext cx="2827020" cy="0"/>
            </a:xfrm>
            <a:prstGeom prst="straightConnector1">
              <a:avLst/>
            </a:prstGeom>
            <a:ln w="25400" cap="flat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F73E80-67D5-4FB5-9965-09BF1B55213E}"/>
                </a:ext>
              </a:extLst>
            </p:cNvPr>
            <p:cNvSpPr/>
            <p:nvPr/>
          </p:nvSpPr>
          <p:spPr>
            <a:xfrm>
              <a:off x="4105235" y="1638939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LOVES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0371DD-53F1-43A7-B4FF-3671ACA98321}"/>
              </a:ext>
            </a:extLst>
          </p:cNvPr>
          <p:cNvGrpSpPr/>
          <p:nvPr/>
        </p:nvGrpSpPr>
        <p:grpSpPr>
          <a:xfrm>
            <a:off x="4686300" y="2733150"/>
            <a:ext cx="2766060" cy="338554"/>
            <a:chOff x="3162300" y="2733150"/>
            <a:chExt cx="2766060" cy="33855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86796B-7889-428F-A760-F5B2F64B70BD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2884045"/>
              <a:ext cx="2766060" cy="90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0189D0-0945-4AAF-A48A-5325BC9951E1}"/>
                </a:ext>
              </a:extLst>
            </p:cNvPr>
            <p:cNvSpPr/>
            <p:nvPr/>
          </p:nvSpPr>
          <p:spPr>
            <a:xfrm>
              <a:off x="4105234" y="2733150"/>
              <a:ext cx="71109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LOVES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1F84BA0-F488-4FC3-9752-733F1FED80BB}"/>
              </a:ext>
            </a:extLst>
          </p:cNvPr>
          <p:cNvGrpSpPr/>
          <p:nvPr/>
        </p:nvGrpSpPr>
        <p:grpSpPr>
          <a:xfrm>
            <a:off x="4686300" y="3134428"/>
            <a:ext cx="2766060" cy="338554"/>
            <a:chOff x="3162300" y="3134428"/>
            <a:chExt cx="2766060" cy="33855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B261C4-5E9F-4A2D-A278-B33E35788BAE}"/>
                </a:ext>
              </a:extLst>
            </p:cNvPr>
            <p:cNvCxnSpPr>
              <a:cxnSpLocks/>
            </p:cNvCxnSpPr>
            <p:nvPr/>
          </p:nvCxnSpPr>
          <p:spPr>
            <a:xfrm>
              <a:off x="3162300" y="3327521"/>
              <a:ext cx="2766060" cy="0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F60FEF7-0A99-4229-A611-C1019F905E4F}"/>
                </a:ext>
              </a:extLst>
            </p:cNvPr>
            <p:cNvSpPr/>
            <p:nvPr/>
          </p:nvSpPr>
          <p:spPr>
            <a:xfrm>
              <a:off x="3882242" y="3134428"/>
              <a:ext cx="1141274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LIVES WITH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6A4F4-E155-459C-A082-BFB0097EFBB6}"/>
              </a:ext>
            </a:extLst>
          </p:cNvPr>
          <p:cNvGrpSpPr/>
          <p:nvPr/>
        </p:nvGrpSpPr>
        <p:grpSpPr>
          <a:xfrm>
            <a:off x="6839919" y="3252002"/>
            <a:ext cx="1706856" cy="1952271"/>
            <a:chOff x="5315919" y="3252001"/>
            <a:chExt cx="1706856" cy="195227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65C6F2-E188-4B57-BB65-F55936B68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5919" y="3252001"/>
              <a:ext cx="1706856" cy="1952271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BD22C-D887-4ED6-8388-C33015B6067B}"/>
                </a:ext>
              </a:extLst>
            </p:cNvPr>
            <p:cNvSpPr/>
            <p:nvPr/>
          </p:nvSpPr>
          <p:spPr>
            <a:xfrm>
              <a:off x="5989319" y="4024996"/>
              <a:ext cx="842996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OWNS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7DA3E-01B4-4C40-BD71-8EB471FBA23A}"/>
              </a:ext>
            </a:extLst>
          </p:cNvPr>
          <p:cNvGrpSpPr/>
          <p:nvPr/>
        </p:nvGrpSpPr>
        <p:grpSpPr>
          <a:xfrm>
            <a:off x="6536701" y="3239517"/>
            <a:ext cx="1397633" cy="1508629"/>
            <a:chOff x="5012700" y="3239516"/>
            <a:chExt cx="1397633" cy="150862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E2D730-3977-4740-A5D2-B1D68F19D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4166" y="3239516"/>
              <a:ext cx="1366167" cy="1508629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699E38-04B7-4E83-A8D3-7EDAA3D9BC0B}"/>
                </a:ext>
              </a:extLst>
            </p:cNvPr>
            <p:cNvSpPr/>
            <p:nvPr/>
          </p:nvSpPr>
          <p:spPr>
            <a:xfrm>
              <a:off x="5012700" y="4024996"/>
              <a:ext cx="915661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DRIVES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3FFDFD-4AC8-4A89-B127-F5BDE514FB32}"/>
              </a:ext>
            </a:extLst>
          </p:cNvPr>
          <p:cNvGrpSpPr/>
          <p:nvPr/>
        </p:nvGrpSpPr>
        <p:grpSpPr>
          <a:xfrm>
            <a:off x="4097486" y="3203581"/>
            <a:ext cx="1422279" cy="1544565"/>
            <a:chOff x="2573485" y="3203580"/>
            <a:chExt cx="1422279" cy="154456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F611C4-2F7D-4DBE-91DB-4CE3D6FFB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485" y="3203580"/>
              <a:ext cx="1422279" cy="1544565"/>
            </a:xfrm>
            <a:prstGeom prst="straightConnector1">
              <a:avLst/>
            </a:prstGeom>
            <a:ln w="25400" cap="flat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E2F7592-A2A6-41B1-95C4-F988BE8F7503}"/>
                </a:ext>
              </a:extLst>
            </p:cNvPr>
            <p:cNvSpPr/>
            <p:nvPr/>
          </p:nvSpPr>
          <p:spPr>
            <a:xfrm>
              <a:off x="2991835" y="3961994"/>
              <a:ext cx="84386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tx1">
                      <a:alpha val="85000"/>
                    </a:schemeClr>
                  </a:solidFill>
                </a:rPr>
                <a:t>DRIVES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4FE1E-B1A1-44DF-B14C-B1952BE1CB2B}"/>
              </a:ext>
            </a:extLst>
          </p:cNvPr>
          <p:cNvSpPr txBox="1"/>
          <p:nvPr/>
        </p:nvSpPr>
        <p:spPr>
          <a:xfrm>
            <a:off x="1577341" y="1721881"/>
            <a:ext cx="1760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”Anna”</a:t>
            </a:r>
            <a:b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1972-10-02</a:t>
            </a:r>
          </a:p>
          <a:p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twitter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”@ann”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261051-6347-434E-BB35-27E339A5766B}"/>
              </a:ext>
            </a:extLst>
          </p:cNvPr>
          <p:cNvSpPr txBox="1"/>
          <p:nvPr/>
        </p:nvSpPr>
        <p:spPr>
          <a:xfrm>
            <a:off x="9051778" y="172188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name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”Daniel”</a:t>
            </a:r>
            <a:b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birth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1970-04-15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3DFE5A-583E-44C6-9473-7BB791DB6CE5}"/>
              </a:ext>
            </a:extLst>
          </p:cNvPr>
          <p:cNvSpPr txBox="1"/>
          <p:nvPr/>
        </p:nvSpPr>
        <p:spPr>
          <a:xfrm>
            <a:off x="4434840" y="5553850"/>
            <a:ext cx="1577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brand: ”Volvo”</a:t>
            </a:r>
            <a:b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</a:br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model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”V70”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82E6B-B965-4D05-9529-22D2C2C13286}"/>
              </a:ext>
            </a:extLst>
          </p:cNvPr>
          <p:cNvSpPr txBox="1"/>
          <p:nvPr/>
        </p:nvSpPr>
        <p:spPr>
          <a:xfrm>
            <a:off x="7665325" y="439342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>
                <a:solidFill>
                  <a:schemeClr val="bg2">
                    <a:lumMod val="25000"/>
                    <a:alpha val="85000"/>
                  </a:schemeClr>
                </a:solidFill>
              </a:rPr>
              <a:t>since</a:t>
            </a:r>
            <a:r>
              <a:rPr lang="sv-SE" sz="1600" dirty="0">
                <a:solidFill>
                  <a:schemeClr val="bg2">
                    <a:lumMod val="25000"/>
                    <a:alpha val="85000"/>
                  </a:schemeClr>
                </a:solidFill>
              </a:rPr>
              <a:t>: 2012-09-10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2FAC9-7ACB-4C66-B5D5-4B5BAD156229}"/>
              </a:ext>
            </a:extLst>
          </p:cNvPr>
          <p:cNvSpPr txBox="1"/>
          <p:nvPr/>
        </p:nvSpPr>
        <p:spPr>
          <a:xfrm>
            <a:off x="1676400" y="1327250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:Person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4305AE-B243-4D6F-8976-20C293BCD0A9}"/>
              </a:ext>
            </a:extLst>
          </p:cNvPr>
          <p:cNvSpPr txBox="1"/>
          <p:nvPr/>
        </p:nvSpPr>
        <p:spPr>
          <a:xfrm>
            <a:off x="9051777" y="1338314"/>
            <a:ext cx="111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5AE6BB-BB0D-4A63-A2BE-A4D1B0EA8EB4}"/>
              </a:ext>
            </a:extLst>
          </p:cNvPr>
          <p:cNvSpPr txBox="1"/>
          <p:nvPr/>
        </p:nvSpPr>
        <p:spPr>
          <a:xfrm>
            <a:off x="4334603" y="468006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:Car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5B0BFB-B650-4B48-8F63-09B7785A2AEF}"/>
              </a:ext>
            </a:extLst>
          </p:cNvPr>
          <p:cNvSpPr txBox="1"/>
          <p:nvPr/>
        </p:nvSpPr>
        <p:spPr>
          <a:xfrm>
            <a:off x="4334602" y="5050902"/>
            <a:ext cx="1166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sv-SE" sz="2400" dirty="0" err="1">
                <a:solidFill>
                  <a:schemeClr val="bg2">
                    <a:lumMod val="25000"/>
                  </a:schemeClr>
                </a:solidFill>
              </a:rPr>
              <a:t>Vehicle</a:t>
            </a:r>
            <a:endParaRPr lang="sv-SE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1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07E94D23-61C7-42B2-BBF8-C1D32CFAB8DA}"/>
              </a:ext>
            </a:extLst>
          </p:cNvPr>
          <p:cNvSpPr txBox="1"/>
          <p:nvPr/>
        </p:nvSpPr>
        <p:spPr>
          <a:xfrm>
            <a:off x="1524000" y="4115724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300" dirty="0">
                <a:cs typeface="Courier New" panose="02070309020205020404" pitchFamily="49" charset="0"/>
              </a:rPr>
              <a:t>CREATE</a:t>
            </a:r>
            <a:r>
              <a:rPr lang="sv-SE" sz="2300" dirty="0">
                <a:solidFill>
                  <a:schemeClr val="accent2">
                    <a:lumMod val="75000"/>
                  </a:schemeClr>
                </a:solidFill>
                <a:cs typeface="Courier New" panose="02070309020205020404" pitchFamily="49" charset="0"/>
              </a:rPr>
              <a:t>                                                </a:t>
            </a:r>
            <a:r>
              <a:rPr lang="sv-SE" sz="2300" dirty="0">
                <a:cs typeface="Courier New" panose="02070309020205020404" pitchFamily="49" charset="0"/>
              </a:rPr>
              <a:t>-</a:t>
            </a:r>
            <a:r>
              <a:rPr lang="sv-SE" sz="2300" dirty="0">
                <a:solidFill>
                  <a:schemeClr val="accent2">
                    <a:lumMod val="75000"/>
                  </a:schemeClr>
                </a:solidFill>
                <a:cs typeface="Courier New" panose="02070309020205020404" pitchFamily="49" charset="0"/>
              </a:rPr>
              <a:t>                  </a:t>
            </a:r>
            <a:r>
              <a:rPr lang="sv-SE" sz="2300" dirty="0">
                <a:cs typeface="Courier New" panose="02070309020205020404" pitchFamily="49" charset="0"/>
              </a:rPr>
              <a:t>-&gt;</a:t>
            </a:r>
            <a:endParaRPr lang="sv-SE" sz="2300" dirty="0">
              <a:solidFill>
                <a:schemeClr val="accent2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090301-D8C9-48BF-B5DC-6EC1ED161A3D}"/>
              </a:ext>
            </a:extLst>
          </p:cNvPr>
          <p:cNvSpPr txBox="1"/>
          <p:nvPr/>
        </p:nvSpPr>
        <p:spPr>
          <a:xfrm>
            <a:off x="1524000" y="4119465"/>
            <a:ext cx="9357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300" dirty="0">
                <a:solidFill>
                  <a:schemeClr val="accent2">
                    <a:lumMod val="75000"/>
                  </a:schemeClr>
                </a:solidFill>
                <a:cs typeface="Courier New" panose="02070309020205020404" pitchFamily="49" charset="0"/>
              </a:rPr>
              <a:t>              (                                            )   </a:t>
            </a:r>
            <a:r>
              <a:rPr lang="sv-SE" sz="2300" dirty="0">
                <a:solidFill>
                  <a:srgbClr val="7030A0"/>
                </a:solidFill>
                <a:cs typeface="Courier New" panose="02070309020205020404" pitchFamily="49" charset="0"/>
              </a:rPr>
              <a:t>[             ] </a:t>
            </a:r>
            <a:r>
              <a:rPr lang="sv-SE" sz="2300" dirty="0">
                <a:solidFill>
                  <a:schemeClr val="accent2">
                    <a:lumMod val="75000"/>
                  </a:schemeClr>
                </a:solidFill>
                <a:cs typeface="Courier New" panose="02070309020205020404" pitchFamily="49" charset="0"/>
              </a:rPr>
              <a:t>     (                                               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Create</a:t>
            </a:r>
            <a:endParaRPr lang="sv-SE" dirty="0"/>
          </a:p>
        </p:txBody>
      </p:sp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73" y="1408857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855" y="1400435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FF7382-2265-4D40-BB0F-CBB9C83D6FEB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 flipV="1">
            <a:off x="5026588" y="2303292"/>
            <a:ext cx="2901267" cy="8422"/>
          </a:xfrm>
          <a:prstGeom prst="straightConnector1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F73E80-67D5-4FB5-9965-09BF1B55213E}"/>
              </a:ext>
            </a:extLst>
          </p:cNvPr>
          <p:cNvSpPr/>
          <p:nvPr/>
        </p:nvSpPr>
        <p:spPr>
          <a:xfrm>
            <a:off x="5864168" y="2116406"/>
            <a:ext cx="96813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solidFill>
                  <a:srgbClr val="7030A0"/>
                </a:solidFill>
              </a:rPr>
              <a:t>LOVES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2FAC9-7ACB-4C66-B5D5-4B5BAD156229}"/>
              </a:ext>
            </a:extLst>
          </p:cNvPr>
          <p:cNvSpPr txBox="1"/>
          <p:nvPr/>
        </p:nvSpPr>
        <p:spPr>
          <a:xfrm>
            <a:off x="2712720" y="3260720"/>
            <a:ext cx="268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Node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E40171-6E60-4AE4-BE94-358C276A9B0C}"/>
              </a:ext>
            </a:extLst>
          </p:cNvPr>
          <p:cNvSpPr txBox="1"/>
          <p:nvPr/>
        </p:nvSpPr>
        <p:spPr>
          <a:xfrm>
            <a:off x="7688581" y="3260718"/>
            <a:ext cx="258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>
                <a:solidFill>
                  <a:schemeClr val="accent2">
                    <a:lumMod val="75000"/>
                  </a:schemeClr>
                </a:solidFill>
              </a:rPr>
              <a:t>Node</a:t>
            </a:r>
            <a:endParaRPr lang="sv-S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02B0D-9D77-47D6-9DCF-B043642197ED}"/>
              </a:ext>
            </a:extLst>
          </p:cNvPr>
          <p:cNvSpPr txBox="1"/>
          <p:nvPr/>
        </p:nvSpPr>
        <p:spPr>
          <a:xfrm>
            <a:off x="5684625" y="3260719"/>
            <a:ext cx="146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rgbClr val="7030A0"/>
                </a:solidFill>
              </a:rPr>
              <a:t>RELATION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1EC2E5-DE6F-4B21-B1A1-5B6B24A0F72D}"/>
              </a:ext>
            </a:extLst>
          </p:cNvPr>
          <p:cNvSpPr txBox="1"/>
          <p:nvPr/>
        </p:nvSpPr>
        <p:spPr>
          <a:xfrm>
            <a:off x="2659380" y="5078502"/>
            <a:ext cx="89438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>
                <a:solidFill>
                  <a:schemeClr val="accent6">
                    <a:lumMod val="75000"/>
                  </a:schemeClr>
                </a:solidFill>
              </a:rPr>
              <a:t>Label</a:t>
            </a:r>
            <a:endParaRPr lang="sv-S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1162E7-A86C-4060-A6FE-780CFAF8F8D2}"/>
              </a:ext>
            </a:extLst>
          </p:cNvPr>
          <p:cNvSpPr txBox="1"/>
          <p:nvPr/>
        </p:nvSpPr>
        <p:spPr>
          <a:xfrm>
            <a:off x="3778754" y="5083163"/>
            <a:ext cx="163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rgbClr val="0070C0"/>
                </a:solidFill>
              </a:rPr>
              <a:t>Property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7ACDD0-BFAB-43B3-91E6-313F15E6A4C1}"/>
              </a:ext>
            </a:extLst>
          </p:cNvPr>
          <p:cNvSpPr txBox="1"/>
          <p:nvPr/>
        </p:nvSpPr>
        <p:spPr>
          <a:xfrm>
            <a:off x="7326623" y="5087807"/>
            <a:ext cx="113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>
                <a:solidFill>
                  <a:schemeClr val="accent6">
                    <a:lumMod val="75000"/>
                  </a:schemeClr>
                </a:solidFill>
              </a:rPr>
              <a:t>Label</a:t>
            </a:r>
            <a:endParaRPr lang="sv-S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215B0C-68D3-410A-B28A-AED3FCC78BD6}"/>
              </a:ext>
            </a:extLst>
          </p:cNvPr>
          <p:cNvSpPr txBox="1"/>
          <p:nvPr/>
        </p:nvSpPr>
        <p:spPr>
          <a:xfrm>
            <a:off x="8551028" y="5078502"/>
            <a:ext cx="178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rgbClr val="0070C0"/>
                </a:solidFill>
              </a:rPr>
              <a:t>Property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E072CC-BB7C-4E01-9662-487C75137836}"/>
              </a:ext>
            </a:extLst>
          </p:cNvPr>
          <p:cNvCxnSpPr>
            <a:cxnSpLocks/>
          </p:cNvCxnSpPr>
          <p:nvPr/>
        </p:nvCxnSpPr>
        <p:spPr>
          <a:xfrm>
            <a:off x="2659380" y="4933741"/>
            <a:ext cx="89438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9DEA93-A8B9-4A6E-828A-53E04B81AA0B}"/>
              </a:ext>
            </a:extLst>
          </p:cNvPr>
          <p:cNvCxnSpPr>
            <a:cxnSpLocks/>
          </p:cNvCxnSpPr>
          <p:nvPr/>
        </p:nvCxnSpPr>
        <p:spPr>
          <a:xfrm>
            <a:off x="7452360" y="4933741"/>
            <a:ext cx="89438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691E3D-2140-4F12-8090-49AF4645465E}"/>
              </a:ext>
            </a:extLst>
          </p:cNvPr>
          <p:cNvCxnSpPr>
            <a:cxnSpLocks/>
          </p:cNvCxnSpPr>
          <p:nvPr/>
        </p:nvCxnSpPr>
        <p:spPr>
          <a:xfrm>
            <a:off x="3756887" y="4933741"/>
            <a:ext cx="165117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4FE1B51-39E6-43F9-AB7F-C704CE66519E}"/>
              </a:ext>
            </a:extLst>
          </p:cNvPr>
          <p:cNvCxnSpPr>
            <a:cxnSpLocks/>
          </p:cNvCxnSpPr>
          <p:nvPr/>
        </p:nvCxnSpPr>
        <p:spPr>
          <a:xfrm>
            <a:off x="8551028" y="4933742"/>
            <a:ext cx="1781693" cy="930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F192D3-F776-4C6B-AD8F-AC60BE8B63F8}"/>
              </a:ext>
            </a:extLst>
          </p:cNvPr>
          <p:cNvCxnSpPr>
            <a:cxnSpLocks/>
          </p:cNvCxnSpPr>
          <p:nvPr/>
        </p:nvCxnSpPr>
        <p:spPr>
          <a:xfrm flipV="1">
            <a:off x="3106573" y="4933741"/>
            <a:ext cx="0" cy="1524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A6B07BC-6A84-48A4-8A0D-5A63A1D08B33}"/>
              </a:ext>
            </a:extLst>
          </p:cNvPr>
          <p:cNvCxnSpPr>
            <a:cxnSpLocks/>
          </p:cNvCxnSpPr>
          <p:nvPr/>
        </p:nvCxnSpPr>
        <p:spPr>
          <a:xfrm>
            <a:off x="2560014" y="3887670"/>
            <a:ext cx="304830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07CA59F-6315-43E6-B1C1-A01FC68ACBCF}"/>
              </a:ext>
            </a:extLst>
          </p:cNvPr>
          <p:cNvCxnSpPr>
            <a:cxnSpLocks/>
          </p:cNvCxnSpPr>
          <p:nvPr/>
        </p:nvCxnSpPr>
        <p:spPr>
          <a:xfrm>
            <a:off x="7372928" y="3887670"/>
            <a:ext cx="322740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2508EF-D8BD-4353-9C3F-E28BB5365F4B}"/>
              </a:ext>
            </a:extLst>
          </p:cNvPr>
          <p:cNvCxnSpPr>
            <a:cxnSpLocks/>
          </p:cNvCxnSpPr>
          <p:nvPr/>
        </p:nvCxnSpPr>
        <p:spPr>
          <a:xfrm flipV="1">
            <a:off x="4572465" y="4935428"/>
            <a:ext cx="0" cy="1524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8A5DB3-1028-4EE8-A007-C58865CDC44F}"/>
              </a:ext>
            </a:extLst>
          </p:cNvPr>
          <p:cNvCxnSpPr>
            <a:cxnSpLocks/>
          </p:cNvCxnSpPr>
          <p:nvPr/>
        </p:nvCxnSpPr>
        <p:spPr>
          <a:xfrm flipV="1">
            <a:off x="7877761" y="4928430"/>
            <a:ext cx="0" cy="1524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924F24-F87E-413B-9353-00F38EA5076A}"/>
              </a:ext>
            </a:extLst>
          </p:cNvPr>
          <p:cNvCxnSpPr>
            <a:cxnSpLocks/>
          </p:cNvCxnSpPr>
          <p:nvPr/>
        </p:nvCxnSpPr>
        <p:spPr>
          <a:xfrm flipV="1">
            <a:off x="9373065" y="4943046"/>
            <a:ext cx="0" cy="15240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F501D2A-1477-40EA-B167-9AD23D327754}"/>
              </a:ext>
            </a:extLst>
          </p:cNvPr>
          <p:cNvCxnSpPr>
            <a:cxnSpLocks/>
          </p:cNvCxnSpPr>
          <p:nvPr/>
        </p:nvCxnSpPr>
        <p:spPr>
          <a:xfrm flipV="1">
            <a:off x="4017050" y="3735270"/>
            <a:ext cx="0" cy="15240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B9AB81E-52CF-4641-9FB0-12DA78E9E117}"/>
              </a:ext>
            </a:extLst>
          </p:cNvPr>
          <p:cNvCxnSpPr>
            <a:cxnSpLocks/>
          </p:cNvCxnSpPr>
          <p:nvPr/>
        </p:nvCxnSpPr>
        <p:spPr>
          <a:xfrm flipV="1">
            <a:off x="8942647" y="3735270"/>
            <a:ext cx="0" cy="15240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D8C13C5-CC99-444F-B3E5-CC88A835B206}"/>
              </a:ext>
            </a:extLst>
          </p:cNvPr>
          <p:cNvCxnSpPr>
            <a:cxnSpLocks/>
          </p:cNvCxnSpPr>
          <p:nvPr/>
        </p:nvCxnSpPr>
        <p:spPr>
          <a:xfrm flipV="1">
            <a:off x="5864168" y="3887670"/>
            <a:ext cx="1039553" cy="147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F435954-ED58-43E1-A14B-25EAFA3A3F54}"/>
              </a:ext>
            </a:extLst>
          </p:cNvPr>
          <p:cNvCxnSpPr>
            <a:cxnSpLocks/>
          </p:cNvCxnSpPr>
          <p:nvPr/>
        </p:nvCxnSpPr>
        <p:spPr>
          <a:xfrm flipV="1">
            <a:off x="6383943" y="3735270"/>
            <a:ext cx="0" cy="1524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FFA9C4-C7DC-43E0-B842-E0AA717B6C21}"/>
              </a:ext>
            </a:extLst>
          </p:cNvPr>
          <p:cNvSpPr txBox="1"/>
          <p:nvPr/>
        </p:nvSpPr>
        <p:spPr>
          <a:xfrm>
            <a:off x="2560015" y="4112936"/>
            <a:ext cx="10859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3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:Person</a:t>
            </a:r>
            <a:endParaRPr lang="sv-SE" sz="2300" dirty="0">
              <a:solidFill>
                <a:schemeClr val="accent2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025A13-2AD7-4061-A6ED-64AD626E0F4E}"/>
              </a:ext>
            </a:extLst>
          </p:cNvPr>
          <p:cNvSpPr txBox="1"/>
          <p:nvPr/>
        </p:nvSpPr>
        <p:spPr>
          <a:xfrm>
            <a:off x="7326623" y="4132900"/>
            <a:ext cx="10859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3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:Person</a:t>
            </a:r>
            <a:endParaRPr lang="sv-SE" sz="2300" dirty="0">
              <a:solidFill>
                <a:schemeClr val="accent2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C89C8-1625-4ED4-A9C7-97B6A329828C}"/>
              </a:ext>
            </a:extLst>
          </p:cNvPr>
          <p:cNvSpPr txBox="1"/>
          <p:nvPr/>
        </p:nvSpPr>
        <p:spPr>
          <a:xfrm>
            <a:off x="3540898" y="4114848"/>
            <a:ext cx="21890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300" dirty="0">
                <a:solidFill>
                  <a:srgbClr val="0070C0"/>
                </a:solidFill>
                <a:cs typeface="Courier New" panose="02070309020205020404" pitchFamily="49" charset="0"/>
              </a:rPr>
              <a:t>{ </a:t>
            </a:r>
            <a:r>
              <a:rPr lang="sv-SE" sz="23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sv-SE" sz="2300" dirty="0">
                <a:solidFill>
                  <a:srgbClr val="0070C0"/>
                </a:solidFill>
                <a:cs typeface="Courier New" panose="02070309020205020404" pitchFamily="49" charset="0"/>
              </a:rPr>
              <a:t>: ”Anna”}</a:t>
            </a:r>
            <a:endParaRPr lang="sv-SE" sz="2300" dirty="0">
              <a:solidFill>
                <a:schemeClr val="accent2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8013A9-B19A-43D3-B773-46B0B61B45F6}"/>
              </a:ext>
            </a:extLst>
          </p:cNvPr>
          <p:cNvSpPr txBox="1"/>
          <p:nvPr/>
        </p:nvSpPr>
        <p:spPr>
          <a:xfrm>
            <a:off x="5829724" y="4132900"/>
            <a:ext cx="10859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300" dirty="0">
                <a:solidFill>
                  <a:srgbClr val="7030A0"/>
                </a:solidFill>
                <a:cs typeface="Courier New" panose="02070309020205020404" pitchFamily="49" charset="0"/>
              </a:rPr>
              <a:t>:LOVES</a:t>
            </a:r>
            <a:endParaRPr lang="sv-SE" sz="2300" dirty="0">
              <a:solidFill>
                <a:schemeClr val="accent2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4F149D-2BD8-4647-8B3A-D071CC1E38BE}"/>
              </a:ext>
            </a:extLst>
          </p:cNvPr>
          <p:cNvSpPr txBox="1"/>
          <p:nvPr/>
        </p:nvSpPr>
        <p:spPr>
          <a:xfrm>
            <a:off x="8283410" y="4129485"/>
            <a:ext cx="23169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300" dirty="0">
                <a:solidFill>
                  <a:srgbClr val="0070C0"/>
                </a:solidFill>
                <a:cs typeface="Courier New" panose="02070309020205020404" pitchFamily="49" charset="0"/>
              </a:rPr>
              <a:t>{ </a:t>
            </a:r>
            <a:r>
              <a:rPr lang="sv-SE" sz="23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sv-SE" sz="2300" dirty="0">
                <a:solidFill>
                  <a:srgbClr val="0070C0"/>
                </a:solidFill>
                <a:cs typeface="Courier New" panose="02070309020205020404" pitchFamily="49" charset="0"/>
              </a:rPr>
              <a:t>: ”Daniel” }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9FE2C5-CFDB-4F39-8251-D1E620360A10}"/>
              </a:ext>
            </a:extLst>
          </p:cNvPr>
          <p:cNvSpPr txBox="1"/>
          <p:nvPr/>
        </p:nvSpPr>
        <p:spPr>
          <a:xfrm>
            <a:off x="5862350" y="5078501"/>
            <a:ext cx="104065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rgbClr val="7030A0"/>
                </a:solidFill>
              </a:rPr>
              <a:t>LABEL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A4BBCC0-56D3-470A-A5FC-62F82C23CE0F}"/>
              </a:ext>
            </a:extLst>
          </p:cNvPr>
          <p:cNvCxnSpPr>
            <a:cxnSpLocks/>
          </p:cNvCxnSpPr>
          <p:nvPr/>
        </p:nvCxnSpPr>
        <p:spPr>
          <a:xfrm>
            <a:off x="5936750" y="4933741"/>
            <a:ext cx="894386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69D5714-3F8E-4482-A638-CFC48ED9B028}"/>
              </a:ext>
            </a:extLst>
          </p:cNvPr>
          <p:cNvCxnSpPr>
            <a:cxnSpLocks/>
          </p:cNvCxnSpPr>
          <p:nvPr/>
        </p:nvCxnSpPr>
        <p:spPr>
          <a:xfrm flipV="1">
            <a:off x="6382674" y="4933741"/>
            <a:ext cx="0" cy="15240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3" grpId="0"/>
      <p:bldP spid="33" grpId="0"/>
      <p:bldP spid="38" grpId="0"/>
      <p:bldP spid="40" grpId="0"/>
      <p:bldP spid="41" grpId="0" animBg="1"/>
      <p:bldP spid="42" grpId="0"/>
      <p:bldP spid="44" grpId="0"/>
      <p:bldP spid="46" grpId="0"/>
      <p:bldP spid="68" grpId="0"/>
      <p:bldP spid="69" grpId="0"/>
      <p:bldP spid="70" grpId="0"/>
      <p:bldP spid="71" grpId="0"/>
      <p:bldP spid="72" grpId="0"/>
      <p:bldP spid="7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C090301-D8C9-48BF-B5DC-6EC1ED161A3D}"/>
              </a:ext>
            </a:extLst>
          </p:cNvPr>
          <p:cNvSpPr txBox="1"/>
          <p:nvPr/>
        </p:nvSpPr>
        <p:spPr>
          <a:xfrm>
            <a:off x="1041400" y="3530592"/>
            <a:ext cx="111505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sv-SE" sz="2000" b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Anna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”})-[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]-&gt;(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Daniel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})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C481D-B7F9-4D40-B949-C7396C4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Search</a:t>
            </a:r>
            <a:endParaRPr lang="sv-SE" dirty="0"/>
          </a:p>
        </p:txBody>
      </p:sp>
      <p:pic>
        <p:nvPicPr>
          <p:cNvPr id="1026" name="Picture 2" descr="Bildresultat för free clipart woman">
            <a:extLst>
              <a:ext uri="{FF2B5EF4-FFF2-40B4-BE49-F238E27FC236}">
                <a16:creationId xmlns:a16="http://schemas.microsoft.com/office/drawing/2014/main" id="{1F1903D1-C2E2-4DD2-A6AF-B62DFED0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73" y="1408857"/>
            <a:ext cx="1805714" cy="18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rad bild">
            <a:extLst>
              <a:ext uri="{FF2B5EF4-FFF2-40B4-BE49-F238E27FC236}">
                <a16:creationId xmlns:a16="http://schemas.microsoft.com/office/drawing/2014/main" id="{8606AC6F-7AD4-4797-BCB4-99B978F3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855" y="1400435"/>
            <a:ext cx="1805715" cy="18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FF7382-2265-4D40-BB0F-CBB9C83D6FEB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 flipV="1">
            <a:off x="5026588" y="2303292"/>
            <a:ext cx="2901267" cy="8422"/>
          </a:xfrm>
          <a:prstGeom prst="straightConnector1">
            <a:avLst/>
          </a:prstGeom>
          <a:ln w="25400" cap="flat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F73E80-67D5-4FB5-9965-09BF1B55213E}"/>
              </a:ext>
            </a:extLst>
          </p:cNvPr>
          <p:cNvSpPr/>
          <p:nvPr/>
        </p:nvSpPr>
        <p:spPr>
          <a:xfrm>
            <a:off x="5742039" y="2103236"/>
            <a:ext cx="142337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solidFill>
                  <a:srgbClr val="7030A0"/>
                </a:solidFill>
              </a:rPr>
              <a:t>LIKES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C018C7-2C15-4888-9486-44F3CEFE6263}"/>
              </a:ext>
            </a:extLst>
          </p:cNvPr>
          <p:cNvSpPr txBox="1"/>
          <p:nvPr/>
        </p:nvSpPr>
        <p:spPr>
          <a:xfrm>
            <a:off x="1041399" y="3874878"/>
            <a:ext cx="962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Matches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friendship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relations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between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Anna and Daniel, </a:t>
            </a:r>
            <a:r>
              <a:rPr lang="sv-SE" sz="2000" i="1" u="sng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initiated</a:t>
            </a:r>
            <a:r>
              <a:rPr lang="sv-SE" sz="2000" i="1" u="sng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by Anna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F06C78-1C36-4BC6-B0F8-EFC67AD2DC77}"/>
              </a:ext>
            </a:extLst>
          </p:cNvPr>
          <p:cNvSpPr txBox="1"/>
          <p:nvPr/>
        </p:nvSpPr>
        <p:spPr>
          <a:xfrm>
            <a:off x="1041400" y="4529935"/>
            <a:ext cx="111505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sv-SE" sz="2000" b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Anna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”})-[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]-(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Daniel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})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6171BA-5EFE-44EF-96BE-DFD8F409F426}"/>
              </a:ext>
            </a:extLst>
          </p:cNvPr>
          <p:cNvSpPr txBox="1"/>
          <p:nvPr/>
        </p:nvSpPr>
        <p:spPr>
          <a:xfrm>
            <a:off x="1041399" y="4881841"/>
            <a:ext cx="962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Matches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friendship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relations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between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Anna and Daniel, </a:t>
            </a:r>
            <a:r>
              <a:rPr lang="sv-SE" sz="2000" i="1" u="sng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regardless</a:t>
            </a:r>
            <a:r>
              <a:rPr lang="sv-SE" sz="2000" i="1" u="sng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u="sng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u="sng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u="sng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direction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4DCE21-6285-4909-881D-BC4876BBE938}"/>
              </a:ext>
            </a:extLst>
          </p:cNvPr>
          <p:cNvSpPr txBox="1"/>
          <p:nvPr/>
        </p:nvSpPr>
        <p:spPr>
          <a:xfrm>
            <a:off x="1041399" y="5473649"/>
            <a:ext cx="111505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sv-SE" sz="2000" b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Anna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”})-[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</a:t>
            </a:r>
            <a:r>
              <a:rPr lang="sv-SE" sz="2100" b="1">
                <a:latin typeface="Courier New" panose="02070309020205020404" pitchFamily="49" charset="0"/>
                <a:cs typeface="Courier New" panose="02070309020205020404" pitchFamily="49" charset="0"/>
              </a:rPr>
              <a:t>]-(</a:t>
            </a:r>
            <a:r>
              <a:rPr lang="sv-SE" sz="2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6934FB-3F6C-4E00-B00B-713A53181D31}"/>
              </a:ext>
            </a:extLst>
          </p:cNvPr>
          <p:cNvSpPr txBox="1"/>
          <p:nvPr/>
        </p:nvSpPr>
        <p:spPr>
          <a:xfrm>
            <a:off x="1041398" y="5825555"/>
            <a:ext cx="962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Matches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friendships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Anna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3" grpId="0"/>
      <p:bldP spid="45" grpId="0"/>
      <p:bldP spid="49" grpId="0"/>
      <p:bldP spid="51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2D24DF-70A6-41F4-856D-8F040CD5E4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BF725-3589-4236-A577-6F3636A6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1" t="-277" b="277"/>
          <a:stretch/>
        </p:blipFill>
        <p:spPr>
          <a:xfrm>
            <a:off x="36561" y="0"/>
            <a:ext cx="1211887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65CA33-CEDB-44E1-95D6-4A8156C25CF9}"/>
              </a:ext>
            </a:extLst>
          </p:cNvPr>
          <p:cNvSpPr/>
          <p:nvPr/>
        </p:nvSpPr>
        <p:spPr>
          <a:xfrm>
            <a:off x="3683001" y="982133"/>
            <a:ext cx="194733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62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2826133" y="-2333829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4FFD6-3F6C-43A7-AEEF-A21780518557}"/>
              </a:ext>
            </a:extLst>
          </p:cNvPr>
          <p:cNvSpPr txBox="1"/>
          <p:nvPr/>
        </p:nvSpPr>
        <p:spPr>
          <a:xfrm>
            <a:off x="851052" y="363358"/>
            <a:ext cx="11340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'C'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endParaRPr lang="sv-SE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70B34-8281-4948-B3B1-472FC2730A4C}"/>
              </a:ext>
            </a:extLst>
          </p:cNvPr>
          <p:cNvSpPr txBox="1"/>
          <p:nvPr/>
        </p:nvSpPr>
        <p:spPr>
          <a:xfrm>
            <a:off x="851052" y="1584680"/>
            <a:ext cx="881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persons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acting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in a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starting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C</a:t>
            </a:r>
            <a:endParaRPr lang="sv-SE" sz="24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A8527-3944-44D8-85C4-2CE502257599}"/>
              </a:ext>
            </a:extLst>
          </p:cNvPr>
          <p:cNvSpPr txBox="1"/>
          <p:nvPr/>
        </p:nvSpPr>
        <p:spPr>
          <a:xfrm>
            <a:off x="851052" y="4673155"/>
            <a:ext cx="11340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.rating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endParaRPr lang="sv-SE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FF3FD-80E0-4B65-8B98-4C9D8562ADF9}"/>
              </a:ext>
            </a:extLst>
          </p:cNvPr>
          <p:cNvSpPr txBox="1"/>
          <p:nvPr/>
        </p:nvSpPr>
        <p:spPr>
          <a:xfrm>
            <a:off x="838200" y="5824153"/>
            <a:ext cx="881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Sorts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movies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by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descending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rating and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the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first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10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results</a:t>
            </a:r>
            <a:endParaRPr lang="sv-SE" sz="24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3CA87-4835-4E9C-989D-8CC16426F639}"/>
              </a:ext>
            </a:extLst>
          </p:cNvPr>
          <p:cNvSpPr txBox="1"/>
          <p:nvPr/>
        </p:nvSpPr>
        <p:spPr>
          <a:xfrm>
            <a:off x="851052" y="2592774"/>
            <a:ext cx="11340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[: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.rating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endParaRPr lang="sv-SE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0F6DD-DEBB-4843-BF3E-781ABB7202E7}"/>
              </a:ext>
            </a:extLst>
          </p:cNvPr>
          <p:cNvSpPr txBox="1"/>
          <p:nvPr/>
        </p:nvSpPr>
        <p:spPr>
          <a:xfrm>
            <a:off x="838200" y="3708664"/>
            <a:ext cx="881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persons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acting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in a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rated</a:t>
            </a:r>
            <a:r>
              <a:rPr lang="sv-SE" sz="24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4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</a:t>
            </a:r>
            <a:endParaRPr lang="sv-SE" sz="24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C090301-D8C9-48BF-B5DC-6EC1ED161A3D}"/>
              </a:ext>
            </a:extLst>
          </p:cNvPr>
          <p:cNvSpPr txBox="1"/>
          <p:nvPr/>
        </p:nvSpPr>
        <p:spPr>
          <a:xfrm>
            <a:off x="863904" y="542367"/>
            <a:ext cx="11340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(:</a:t>
            </a:r>
            <a:r>
              <a:rPr lang="sv-SE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sv-S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”Anna”}) - [</a:t>
            </a:r>
            <a:r>
              <a:rPr lang="sv-SE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LIKES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- (</a:t>
            </a:r>
            <a:r>
              <a:rPr lang="sv-SE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sv-S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sv-SE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2826133" y="-2250280"/>
            <a:ext cx="4323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dirty="0"/>
              <a:t>https://icons8.com/icon/set/love/office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C018C7-2C15-4888-9486-44F3CEFE6263}"/>
              </a:ext>
            </a:extLst>
          </p:cNvPr>
          <p:cNvSpPr txBox="1"/>
          <p:nvPr/>
        </p:nvSpPr>
        <p:spPr>
          <a:xfrm>
            <a:off x="863904" y="1253120"/>
            <a:ext cx="8815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the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name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Annas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friends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C39BE93E-03E4-4D89-A490-682AEC9CA6B9}"/>
              </a:ext>
            </a:extLst>
          </p:cNvPr>
          <p:cNvSpPr txBox="1"/>
          <p:nvPr/>
        </p:nvSpPr>
        <p:spPr>
          <a:xfrm>
            <a:off x="863904" y="2483745"/>
            <a:ext cx="1135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sv-SE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sv-S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”Anna”}) - [</a:t>
            </a:r>
            <a:r>
              <a:rPr lang="sv-SE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FB_FRIENDS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- (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sv-SE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:firstName, 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:lastName, 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:firstName, </a:t>
            </a:r>
            <a:r>
              <a:rPr lang="sv-SE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</a:t>
            </a:r>
            <a:r>
              <a:rPr lang="sv-S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:lastName</a:t>
            </a: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010C9385-73C7-4FFA-B1C4-9A35FC289D4C}"/>
              </a:ext>
            </a:extLst>
          </p:cNvPr>
          <p:cNvSpPr txBox="1"/>
          <p:nvPr/>
        </p:nvSpPr>
        <p:spPr>
          <a:xfrm>
            <a:off x="863904" y="3287490"/>
            <a:ext cx="8815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the full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name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Annas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related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friends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0BEA3-9889-4FB6-96C8-A9B691089904}"/>
              </a:ext>
            </a:extLst>
          </p:cNvPr>
          <p:cNvSpPr txBox="1"/>
          <p:nvPr/>
        </p:nvSpPr>
        <p:spPr>
          <a:xfrm>
            <a:off x="838200" y="4518115"/>
            <a:ext cx="1135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[: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{actor: </a:t>
            </a:r>
            <a:r>
              <a:rPr lang="en-US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.name, title: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tag: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.tagline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MovieStruct</a:t>
            </a:r>
            <a:endParaRPr lang="en-US" sz="2000" b="1" dirty="0">
              <a:solidFill>
                <a:srgbClr val="0097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MovieStruct</a:t>
            </a:r>
            <a:endParaRPr lang="sv-SE" sz="2000" b="1" dirty="0">
              <a:solidFill>
                <a:srgbClr val="0097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A185B-EBB7-4536-8D63-F5EB4A1BB933}"/>
              </a:ext>
            </a:extLst>
          </p:cNvPr>
          <p:cNvSpPr txBox="1"/>
          <p:nvPr/>
        </p:nvSpPr>
        <p:spPr>
          <a:xfrm>
            <a:off x="863904" y="5610723"/>
            <a:ext cx="8815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composite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objects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2863245" y="-2323319"/>
            <a:ext cx="3908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https://icons8.com/icon/set/love/office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4FFD6-3F6C-43A7-AEEF-A21780518557}"/>
              </a:ext>
            </a:extLst>
          </p:cNvPr>
          <p:cNvSpPr txBox="1"/>
          <p:nvPr/>
        </p:nvSpPr>
        <p:spPr>
          <a:xfrm>
            <a:off x="913868" y="3982946"/>
            <a:ext cx="112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[: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.name)</a:t>
            </a:r>
            <a:endParaRPr lang="sv-SE" sz="20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70B34-8281-4948-B3B1-472FC2730A4C}"/>
              </a:ext>
            </a:extLst>
          </p:cNvPr>
          <p:cNvSpPr txBox="1"/>
          <p:nvPr/>
        </p:nvSpPr>
        <p:spPr>
          <a:xfrm>
            <a:off x="913866" y="4736998"/>
            <a:ext cx="877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sublist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actor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names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B26FFA-4961-4A6F-8EA4-86E43CD16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546947"/>
              </p:ext>
            </p:extLst>
          </p:nvPr>
        </p:nvGraphicFramePr>
        <p:xfrm>
          <a:off x="913867" y="5183274"/>
          <a:ext cx="11278133" cy="1077456"/>
        </p:xfrm>
        <a:graphic>
          <a:graphicData uri="http://schemas.openxmlformats.org/drawingml/2006/table">
            <a:tbl>
              <a:tblPr/>
              <a:tblGrid>
                <a:gridCol w="3163341">
                  <a:extLst>
                    <a:ext uri="{9D8B030D-6E8A-4147-A177-3AD203B41FA5}">
                      <a16:colId xmlns:a16="http://schemas.microsoft.com/office/drawing/2014/main" val="2117596011"/>
                    </a:ext>
                  </a:extLst>
                </a:gridCol>
                <a:gridCol w="8114792">
                  <a:extLst>
                    <a:ext uri="{9D8B030D-6E8A-4147-A177-3AD203B41FA5}">
                      <a16:colId xmlns:a16="http://schemas.microsoft.com/office/drawing/2014/main" val="2051240495"/>
                    </a:ext>
                  </a:extLst>
                </a:gridCol>
              </a:tblGrid>
              <a:tr h="217408">
                <a:tc>
                  <a:txBody>
                    <a:bodyPr/>
                    <a:lstStyle/>
                    <a:p>
                      <a:pPr fontAlgn="t"/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"Cloud Atlas"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["Jim Broadbent", "Hugo Weaving", "Halle Berry", "Tom Hanks"]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28251"/>
                  </a:ext>
                </a:extLst>
              </a:tr>
              <a:tr h="217408">
                <a:tc>
                  <a:txBody>
                    <a:bodyPr/>
                    <a:lstStyle/>
                    <a:p>
                      <a:pPr fontAlgn="t"/>
                      <a:r>
                        <a:rPr lang="sv-SE" sz="20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"Charlie Wilson's War"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["Tom Hanks", "Julia Roberts", "Philip Seymour Hoffman"]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352"/>
                  </a:ext>
                </a:extLst>
              </a:tr>
              <a:tr h="217408">
                <a:tc>
                  <a:txBody>
                    <a:bodyPr/>
                    <a:lstStyle/>
                    <a:p>
                      <a:pPr fontAlgn="t"/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Cast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Away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["Helen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Hunt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", "Tom Hanks"]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1783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94E15A-8B33-4504-A7D4-6DA2E962B59D}"/>
              </a:ext>
            </a:extLst>
          </p:cNvPr>
          <p:cNvSpPr txBox="1"/>
          <p:nvPr/>
        </p:nvSpPr>
        <p:spPr>
          <a:xfrm>
            <a:off x="913867" y="287292"/>
            <a:ext cx="1127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[: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.name</a:t>
            </a:r>
            <a:endParaRPr lang="sv-SE" sz="20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9596A-BEB0-462B-B92B-50414779AE2C}"/>
              </a:ext>
            </a:extLst>
          </p:cNvPr>
          <p:cNvSpPr txBox="1"/>
          <p:nvPr/>
        </p:nvSpPr>
        <p:spPr>
          <a:xfrm>
            <a:off x="913866" y="1074480"/>
            <a:ext cx="8776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movies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actor</a:t>
            </a:r>
            <a:r>
              <a:rPr lang="sv-SE" sz="20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0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names</a:t>
            </a:r>
            <a:endParaRPr lang="sv-SE" sz="20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BDDB665-E3A0-4994-9700-B46D7E091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79888"/>
              </p:ext>
            </p:extLst>
          </p:nvPr>
        </p:nvGraphicFramePr>
        <p:xfrm>
          <a:off x="913864" y="1474590"/>
          <a:ext cx="11278132" cy="2242304"/>
        </p:xfrm>
        <a:graphic>
          <a:graphicData uri="http://schemas.openxmlformats.org/drawingml/2006/table">
            <a:tbl>
              <a:tblPr/>
              <a:tblGrid>
                <a:gridCol w="3016219">
                  <a:extLst>
                    <a:ext uri="{9D8B030D-6E8A-4147-A177-3AD203B41FA5}">
                      <a16:colId xmlns:a16="http://schemas.microsoft.com/office/drawing/2014/main" val="2117596011"/>
                    </a:ext>
                  </a:extLst>
                </a:gridCol>
                <a:gridCol w="8261913">
                  <a:extLst>
                    <a:ext uri="{9D8B030D-6E8A-4147-A177-3AD203B41FA5}">
                      <a16:colId xmlns:a16="http://schemas.microsoft.com/office/drawing/2014/main" val="2051240495"/>
                    </a:ext>
                  </a:extLst>
                </a:gridCol>
              </a:tblGrid>
              <a:tr h="88102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"Cloud Atlas”</a:t>
                      </a:r>
                      <a:b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"Cloud Atlas"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"Cloud Atlas"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"Cloud Atlas"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"Jim Broadbent“</a:t>
                      </a:r>
                    </a:p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"Hugo Weaving“</a:t>
                      </a:r>
                    </a:p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"Halle Berry“</a:t>
                      </a:r>
                    </a:p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"Tom Hanks"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28251"/>
                  </a:ext>
                </a:extLst>
              </a:tr>
              <a:tr h="67239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"Charlie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Wilson's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War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”</a:t>
                      </a:r>
                      <a:b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"Charlie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Wilson's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War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"Charlie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Wilson's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sv-SE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War</a:t>
                      </a:r>
                      <a:r>
                        <a:rPr lang="sv-SE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"Tom Hanks“</a:t>
                      </a:r>
                    </a:p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"Julia Roberts“</a:t>
                      </a:r>
                    </a:p>
                    <a:p>
                      <a:pPr fontAlgn="t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"Philip Seymour Hoffman"</a:t>
                      </a:r>
                    </a:p>
                  </a:txBody>
                  <a:tcPr marL="90587" marR="90587" marT="27176" marB="2717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3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BC090301-D8C9-48BF-B5DC-6EC1ED161A3D}"/>
              </a:ext>
            </a:extLst>
          </p:cNvPr>
          <p:cNvSpPr txBox="1"/>
          <p:nvPr/>
        </p:nvSpPr>
        <p:spPr>
          <a:xfrm>
            <a:off x="974342" y="766057"/>
            <a:ext cx="112176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[:</a:t>
            </a: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ACTED_IN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-&gt; (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{name: </a:t>
            </a:r>
            <a:r>
              <a:rPr lang="en-US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.name, born: 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.born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PersonStruct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{name: 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tag: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m.tagline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MovieStruct</a:t>
            </a:r>
            <a:endParaRPr lang="en-US" sz="2100" b="1" dirty="0">
              <a:solidFill>
                <a:srgbClr val="0097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MovieStruct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collect(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PersonStruct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497547-E7D6-4BF3-A36A-2D2AD741B78A}"/>
              </a:ext>
            </a:extLst>
          </p:cNvPr>
          <p:cNvSpPr/>
          <p:nvPr/>
        </p:nvSpPr>
        <p:spPr>
          <a:xfrm>
            <a:off x="3840707" y="-2417912"/>
            <a:ext cx="45272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100" dirty="0"/>
              <a:t>https://icons8.com/icon/set/love/office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C018C7-2C15-4888-9486-44F3CEFE6263}"/>
              </a:ext>
            </a:extLst>
          </p:cNvPr>
          <p:cNvSpPr txBox="1"/>
          <p:nvPr/>
        </p:nvSpPr>
        <p:spPr>
          <a:xfrm>
            <a:off x="974342" y="2507734"/>
            <a:ext cx="11217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Returns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 list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movie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records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related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actor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records</a:t>
            </a:r>
            <a:endParaRPr lang="sv-SE" sz="21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560B61-2335-49EE-97A5-F12F931254A8}"/>
              </a:ext>
            </a:extLst>
          </p:cNvPr>
          <p:cNvSpPr/>
          <p:nvPr/>
        </p:nvSpPr>
        <p:spPr>
          <a:xfrm>
            <a:off x="974342" y="3852869"/>
            <a:ext cx="112176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sv-SE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sv-SE" sz="2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)-[*..4]-(</a:t>
            </a:r>
            <a:r>
              <a:rPr lang="sv-SE" sz="2100" b="1" dirty="0" err="1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sv-SE" sz="2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.name = "Brad Pitt" </a:t>
            </a:r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.name = "Clint Eastwood”</a:t>
            </a:r>
          </a:p>
          <a:p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.name </a:t>
            </a:r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.name </a:t>
            </a:r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end, relationships(</a:t>
            </a:r>
            <a:r>
              <a:rPr lang="sv-SE" sz="2100" b="1" dirty="0">
                <a:solidFill>
                  <a:srgbClr val="0097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sv-SE" sz="21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sv-S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sv-SE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85732-9BDB-426D-840F-19BD339F4700}"/>
              </a:ext>
            </a:extLst>
          </p:cNvPr>
          <p:cNvSpPr txBox="1"/>
          <p:nvPr/>
        </p:nvSpPr>
        <p:spPr>
          <a:xfrm>
            <a:off x="974341" y="4970226"/>
            <a:ext cx="11217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Finds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all relation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paths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from Brad Pitt to Clint Eastwood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distance</a:t>
            </a:r>
            <a:r>
              <a:rPr lang="sv-SE" sz="2100" i="1" dirty="0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 &lt;=4 and show the relation </a:t>
            </a:r>
            <a:r>
              <a:rPr lang="sv-SE" sz="2100" i="1" dirty="0" err="1">
                <a:solidFill>
                  <a:schemeClr val="bg2">
                    <a:lumMod val="25000"/>
                  </a:schemeClr>
                </a:solidFill>
                <a:cs typeface="Courier New" panose="02070309020205020404" pitchFamily="49" charset="0"/>
              </a:rPr>
              <a:t>path</a:t>
            </a:r>
            <a:endParaRPr lang="sv-SE" sz="2100" i="1" u="sng" dirty="0">
              <a:solidFill>
                <a:schemeClr val="bg2">
                  <a:lumMod val="2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F7CB0F-2C33-4EF8-B1A3-6E7F7ABC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45" y="2758130"/>
            <a:ext cx="10515600" cy="1094023"/>
          </a:xfrm>
        </p:spPr>
        <p:txBody>
          <a:bodyPr/>
          <a:lstStyle/>
          <a:p>
            <a:pPr algn="ctr"/>
            <a:r>
              <a:rPr lang="en-US"/>
              <a:t>Show Neo4j Desktop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835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3657"/>
            <a:ext cx="9144000" cy="2873829"/>
          </a:xfrm>
        </p:spPr>
        <p:txBody>
          <a:bodyPr>
            <a:normAutofit/>
          </a:bodyPr>
          <a:lstStyle/>
          <a:p>
            <a:r>
              <a:rPr lang="sv-SE" sz="166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endParaRPr lang="sv-SE" sz="8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E9D40-4EB0-4C69-90E1-E94E76C3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1887" y="7108148"/>
            <a:ext cx="2434828" cy="915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65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B76222-831B-4B71-ABC8-1CB4283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official C# Driver</a:t>
            </a:r>
            <a:endParaRPr lang="sv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0A413-E429-4D6F-96B0-DBDEA907F685}"/>
              </a:ext>
            </a:extLst>
          </p:cNvPr>
          <p:cNvSpPr/>
          <p:nvPr/>
        </p:nvSpPr>
        <p:spPr>
          <a:xfrm>
            <a:off x="838199" y="1843950"/>
            <a:ext cx="1135380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2B91AF"/>
                </a:solidFill>
                <a:latin typeface="Consolas" panose="020B0609020204030204" pitchFamily="49" charset="0"/>
              </a:rPr>
              <a:t>NeoDriverRepository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2B91AF"/>
                </a:solidFill>
                <a:latin typeface="Consolas" panose="020B0609020204030204" pitchFamily="49" charset="0"/>
              </a:rPr>
              <a:t>IDriver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Driver;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	...</a:t>
            </a:r>
          </a:p>
          <a:p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NeoDriverRepository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Driver = </a:t>
            </a:r>
            <a:r>
              <a:rPr lang="sv-SE" sz="20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GraphDatabase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.Driver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sz="2050" dirty="0" err="1">
                <a:solidFill>
                  <a:srgbClr val="2B91AF"/>
                </a:solidFill>
                <a:latin typeface="Consolas" panose="020B0609020204030204" pitchFamily="49" charset="0"/>
              </a:rPr>
              <a:t>AuthTokens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.Basic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</p:spTree>
    <p:extLst>
      <p:ext uri="{BB962C8B-B14F-4D97-AF65-F5344CB8AC3E}">
        <p14:creationId xmlns:p14="http://schemas.microsoft.com/office/powerpoint/2010/main" val="396635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B76222-831B-4B71-ABC8-1CB4283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statement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CEAF9-7F1A-4224-BD8A-34C808AE5101}"/>
              </a:ext>
            </a:extLst>
          </p:cNvPr>
          <p:cNvSpPr/>
          <p:nvPr/>
        </p:nvSpPr>
        <p:spPr>
          <a:xfrm>
            <a:off x="838200" y="1859339"/>
            <a:ext cx="113538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session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Driver.Session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"MATCH (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n:Movie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) WHERE 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n.imdbId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={id} RETURN n"</a:t>
            </a:r>
            <a:r>
              <a:rPr lang="sv-SE" sz="2050" dirty="0">
                <a:latin typeface="Consolas" panose="020B0609020204030204" pitchFamily="49" charset="0"/>
              </a:rPr>
              <a:t>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session.Run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{id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50" dirty="0">
                <a:solidFill>
                  <a:srgbClr val="008000"/>
                </a:solidFill>
                <a:latin typeface="Consolas" panose="020B0609020204030204" pitchFamily="49" charset="0"/>
              </a:rPr>
              <a:t>// Parse result properties and generate a </a:t>
            </a:r>
            <a:r>
              <a:rPr lang="en-US" sz="2050">
                <a:solidFill>
                  <a:srgbClr val="008000"/>
                </a:solidFill>
                <a:latin typeface="Consolas" panose="020B0609020204030204" pitchFamily="49" charset="0"/>
              </a:rPr>
              <a:t>Movie object ...</a:t>
            </a:r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</p:spTree>
    <p:extLst>
      <p:ext uri="{BB962C8B-B14F-4D97-AF65-F5344CB8AC3E}">
        <p14:creationId xmlns:p14="http://schemas.microsoft.com/office/powerpoint/2010/main" val="489852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B76222-831B-4B71-ABC8-1CB4283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Neo4jClient a community alternative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DB26D-0653-4299-8721-CB133B5EF8DF}"/>
              </a:ext>
            </a:extLst>
          </p:cNvPr>
          <p:cNvSpPr/>
          <p:nvPr/>
        </p:nvSpPr>
        <p:spPr>
          <a:xfrm>
            <a:off x="838200" y="1812419"/>
            <a:ext cx="11353800" cy="356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2B91AF"/>
                </a:solidFill>
                <a:latin typeface="Consolas" panose="020B0609020204030204" pitchFamily="49" charset="0"/>
              </a:rPr>
              <a:t>NeoClientRepository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GraphClient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NeoClientRepository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GraphClient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Uri(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</p:spTree>
    <p:extLst>
      <p:ext uri="{BB962C8B-B14F-4D97-AF65-F5344CB8AC3E}">
        <p14:creationId xmlns:p14="http://schemas.microsoft.com/office/powerpoint/2010/main" val="361189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B76222-831B-4B71-ABC8-1CB4283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statement</a:t>
            </a:r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3589C-D81F-4D62-9C74-02CB204D59F0}"/>
              </a:ext>
            </a:extLst>
          </p:cNvPr>
          <p:cNvSpPr/>
          <p:nvPr/>
        </p:nvSpPr>
        <p:spPr>
          <a:xfrm>
            <a:off x="838200" y="1822895"/>
            <a:ext cx="11353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Client.Cypher</a:t>
            </a:r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.Match(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"(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m:Movie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.Where((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m) =&gt;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m.ImdbId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sv-SE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query.Results.FirstOrDefault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</p:spTree>
    <p:extLst>
      <p:ext uri="{BB962C8B-B14F-4D97-AF65-F5344CB8AC3E}">
        <p14:creationId xmlns:p14="http://schemas.microsoft.com/office/powerpoint/2010/main" val="292714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0AE233-C45C-46EA-9957-76E408D784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A4970-750E-4652-A5AC-BAF88CC083D9}"/>
              </a:ext>
            </a:extLst>
          </p:cNvPr>
          <p:cNvSpPr txBox="1"/>
          <p:nvPr/>
        </p:nvSpPr>
        <p:spPr>
          <a:xfrm>
            <a:off x="1524002" y="188752"/>
            <a:ext cx="91439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000" dirty="0">
                <a:solidFill>
                  <a:schemeClr val="bg1"/>
                </a:solidFill>
              </a:rPr>
              <a:t>Graph </a:t>
            </a:r>
            <a:r>
              <a:rPr lang="sv-SE" sz="6000" dirty="0" err="1">
                <a:solidFill>
                  <a:schemeClr val="bg1"/>
                </a:solidFill>
              </a:rPr>
              <a:t>Database</a:t>
            </a:r>
            <a:endParaRPr lang="sv-SE" sz="6000" dirty="0">
              <a:solidFill>
                <a:schemeClr val="bg1"/>
              </a:solidFill>
            </a:endParaRPr>
          </a:p>
          <a:p>
            <a:pPr algn="ctr"/>
            <a:r>
              <a:rPr lang="sv-SE" sz="4400" dirty="0">
                <a:solidFill>
                  <a:schemeClr val="bg1"/>
                </a:solidFill>
              </a:rPr>
              <a:t>The </a:t>
            </a:r>
            <a:r>
              <a:rPr lang="sv-SE" sz="4400" dirty="0" err="1">
                <a:solidFill>
                  <a:schemeClr val="bg1"/>
                </a:solidFill>
              </a:rPr>
              <a:t>hidden</a:t>
            </a:r>
            <a:r>
              <a:rPr lang="sv-SE" sz="4400" dirty="0">
                <a:solidFill>
                  <a:schemeClr val="bg1"/>
                </a:solidFill>
              </a:rPr>
              <a:t> </a:t>
            </a:r>
            <a:r>
              <a:rPr lang="sv-SE" sz="4400" dirty="0" err="1">
                <a:solidFill>
                  <a:schemeClr val="bg1"/>
                </a:solidFill>
              </a:rPr>
              <a:t>jewel</a:t>
            </a:r>
            <a:r>
              <a:rPr lang="sv-SE" sz="4400" dirty="0">
                <a:solidFill>
                  <a:schemeClr val="bg1"/>
                </a:solidFill>
              </a:rPr>
              <a:t> in the </a:t>
            </a:r>
            <a:r>
              <a:rPr lang="sv-SE" sz="4400" dirty="0" err="1">
                <a:solidFill>
                  <a:schemeClr val="bg1"/>
                </a:solidFill>
              </a:rPr>
              <a:t>NoSQL</a:t>
            </a:r>
            <a:r>
              <a:rPr lang="sv-SE" sz="4400" dirty="0">
                <a:solidFill>
                  <a:schemeClr val="bg1"/>
                </a:solidFill>
              </a:rPr>
              <a:t> </a:t>
            </a:r>
            <a:r>
              <a:rPr lang="sv-SE" sz="4400" dirty="0" err="1">
                <a:solidFill>
                  <a:schemeClr val="bg1"/>
                </a:solidFill>
              </a:rPr>
              <a:t>djungle</a:t>
            </a:r>
            <a:endParaRPr lang="sv-SE" sz="4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EA874-F6E4-4B56-926B-5057898F78EF}"/>
              </a:ext>
            </a:extLst>
          </p:cNvPr>
          <p:cNvSpPr txBox="1"/>
          <p:nvPr/>
        </p:nvSpPr>
        <p:spPr>
          <a:xfrm>
            <a:off x="4575426" y="6396336"/>
            <a:ext cx="322608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400" dirty="0" err="1">
                <a:solidFill>
                  <a:schemeClr val="bg1"/>
                </a:solidFill>
              </a:rPr>
              <a:t>Your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 err="1">
                <a:solidFill>
                  <a:schemeClr val="bg1"/>
                </a:solidFill>
              </a:rPr>
              <a:t>next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 err="1">
                <a:solidFill>
                  <a:schemeClr val="bg1"/>
                </a:solidFill>
              </a:rPr>
              <a:t>adventure</a:t>
            </a:r>
            <a:r>
              <a:rPr lang="sv-SE" sz="2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C8A1E-5E81-44FD-B84D-53035A21B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3"/>
          <a:stretch/>
        </p:blipFill>
        <p:spPr>
          <a:xfrm>
            <a:off x="1429407" y="1980768"/>
            <a:ext cx="9333186" cy="44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7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A3589C-D81F-4D62-9C74-02CB204D59F0}"/>
              </a:ext>
            </a:extLst>
          </p:cNvPr>
          <p:cNvSpPr/>
          <p:nvPr/>
        </p:nvSpPr>
        <p:spPr>
          <a:xfrm>
            <a:off x="838200" y="514452"/>
            <a:ext cx="11353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Client.Cypher</a:t>
            </a:r>
            <a:endParaRPr lang="sv-SE" sz="2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.Match(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"(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m:Movie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.Where((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m) =&gt;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m.ImdbId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sv-SE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query.Results.FirstOrDefault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ED04B-BF04-45AD-9EA9-A54A30F12202}"/>
              </a:ext>
            </a:extLst>
          </p:cNvPr>
          <p:cNvSpPr/>
          <p:nvPr/>
        </p:nvSpPr>
        <p:spPr>
          <a:xfrm>
            <a:off x="838200" y="3390900"/>
            <a:ext cx="11353800" cy="293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v-SE" sz="205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session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Driver.Session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"MATCH (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n:Movie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) WHERE </a:t>
            </a:r>
            <a:r>
              <a:rPr lang="sv-SE" sz="2050" dirty="0" err="1">
                <a:solidFill>
                  <a:srgbClr val="A31515"/>
                </a:solidFill>
                <a:latin typeface="Consolas" panose="020B0609020204030204" pitchFamily="49" charset="0"/>
              </a:rPr>
              <a:t>n.imdbId</a:t>
            </a:r>
            <a:r>
              <a:rPr lang="sv-SE" sz="2050" dirty="0">
                <a:solidFill>
                  <a:srgbClr val="A31515"/>
                </a:solidFill>
                <a:latin typeface="Consolas" panose="020B0609020204030204" pitchFamily="49" charset="0"/>
              </a:rPr>
              <a:t>={id} RETURN n"</a:t>
            </a:r>
            <a:r>
              <a:rPr lang="sv-SE" sz="2050" dirty="0">
                <a:latin typeface="Consolas" panose="020B0609020204030204" pitchFamily="49" charset="0"/>
              </a:rPr>
              <a:t>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session.Run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sv-SE" sz="20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{id = </a:t>
            </a:r>
            <a:r>
              <a:rPr lang="sv-SE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imdbId</a:t>
            </a:r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result.GetObject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50" dirty="0">
                <a:solidFill>
                  <a:srgbClr val="2B91AF"/>
                </a:solidFill>
                <a:latin typeface="Consolas" panose="020B0609020204030204" pitchFamily="49" charset="0"/>
              </a:rPr>
              <a:t>Movie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2050" dirty="0">
                <a:solidFill>
                  <a:srgbClr val="A31515"/>
                </a:solidFill>
                <a:latin typeface="Consolas" panose="020B0609020204030204" pitchFamily="49" charset="0"/>
              </a:rPr>
              <a:t>"n"</a:t>
            </a:r>
            <a:r>
              <a:rPr lang="en-US" sz="2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sv-SE" sz="2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sv-SE" sz="2050" dirty="0"/>
          </a:p>
        </p:txBody>
      </p:sp>
    </p:spTree>
    <p:extLst>
      <p:ext uri="{BB962C8B-B14F-4D97-AF65-F5344CB8AC3E}">
        <p14:creationId xmlns:p14="http://schemas.microsoft.com/office/powerpoint/2010/main" val="1594882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B76222-831B-4B71-ABC8-1CB4283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5F39405-8DE5-4D92-91C2-6AC12C6C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741870"/>
          </a:xfrm>
        </p:spPr>
        <p:txBody>
          <a:bodyPr>
            <a:noAutofit/>
          </a:bodyPr>
          <a:lstStyle/>
          <a:p>
            <a:r>
              <a:rPr lang="sv-SE" dirty="0"/>
              <a:t>On </a:t>
            </a:r>
            <a:r>
              <a:rPr lang="sv-SE" dirty="0" err="1"/>
              <a:t>Premises</a:t>
            </a:r>
            <a:endParaRPr lang="sv-SE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sv-SE" dirty="0"/>
              <a:t>Cloud </a:t>
            </a:r>
            <a:r>
              <a:rPr lang="sv-SE" dirty="0" err="1"/>
              <a:t>instances</a:t>
            </a:r>
            <a:endParaRPr lang="sv-SE" dirty="0"/>
          </a:p>
          <a:p>
            <a:pPr lvl="1"/>
            <a:r>
              <a:rPr lang="sv-SE" dirty="0"/>
              <a:t>Azure</a:t>
            </a:r>
          </a:p>
          <a:p>
            <a:pPr lvl="1"/>
            <a:r>
              <a:rPr lang="sv-SE" dirty="0"/>
              <a:t>Amazon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sv-SE" dirty="0" err="1"/>
              <a:t>Platform</a:t>
            </a:r>
            <a:r>
              <a:rPr lang="sv-SE" dirty="0"/>
              <a:t> As A Service </a:t>
            </a:r>
          </a:p>
          <a:p>
            <a:pPr lvl="1"/>
            <a:r>
              <a:rPr lang="sv-SE" dirty="0" err="1"/>
              <a:t>GrapheneDB</a:t>
            </a:r>
            <a:endParaRPr lang="sv-SE" dirty="0"/>
          </a:p>
          <a:p>
            <a:pPr lvl="1"/>
            <a:r>
              <a:rPr lang="sv-SE" dirty="0" err="1"/>
              <a:t>GraphGrid</a:t>
            </a:r>
            <a:endParaRPr lang="sv-SE" dirty="0"/>
          </a:p>
          <a:p>
            <a:pPr lvl="1"/>
            <a:r>
              <a:rPr lang="sv-SE" dirty="0" err="1"/>
              <a:t>GraphStory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59025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038B-6374-494E-92B6-028A362E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Alternatives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8052-07ED-461C-9F01-F97BBF8B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383"/>
            <a:ext cx="11206655" cy="4946089"/>
          </a:xfrm>
        </p:spPr>
        <p:txBody>
          <a:bodyPr>
            <a:normAutofit/>
          </a:bodyPr>
          <a:lstStyle/>
          <a:p>
            <a:r>
              <a:rPr lang="sv-SE" dirty="0"/>
              <a:t>Azure Cosmos DB</a:t>
            </a:r>
          </a:p>
          <a:p>
            <a:pPr lvl="1"/>
            <a:r>
              <a:rPr lang="sv-SE" sz="2800" dirty="0"/>
              <a:t>Multi-</a:t>
            </a:r>
            <a:r>
              <a:rPr lang="sv-SE" sz="2800" dirty="0" err="1"/>
              <a:t>model</a:t>
            </a:r>
            <a:r>
              <a:rPr lang="sv-SE" sz="2800" dirty="0"/>
              <a:t> (</a:t>
            </a:r>
            <a:r>
              <a:rPr lang="sv-SE" sz="2800" dirty="0" err="1"/>
              <a:t>Key-Value</a:t>
            </a:r>
            <a:r>
              <a:rPr lang="sv-SE" sz="2800" dirty="0"/>
              <a:t>, </a:t>
            </a:r>
            <a:r>
              <a:rPr lang="sv-SE" sz="2800" dirty="0" err="1"/>
              <a:t>Key-Column</a:t>
            </a:r>
            <a:r>
              <a:rPr lang="sv-SE" sz="2800" dirty="0"/>
              <a:t>, </a:t>
            </a:r>
            <a:r>
              <a:rPr lang="sv-SE" sz="2800" dirty="0" err="1"/>
              <a:t>Document</a:t>
            </a:r>
            <a:r>
              <a:rPr lang="sv-SE" sz="2800" dirty="0"/>
              <a:t>, Graph)</a:t>
            </a:r>
          </a:p>
          <a:p>
            <a:pPr lvl="1"/>
            <a:r>
              <a:rPr lang="sv-SE" sz="2800" dirty="0" err="1"/>
              <a:t>Globally</a:t>
            </a:r>
            <a:r>
              <a:rPr lang="sv-SE" sz="2800" dirty="0"/>
              <a:t> </a:t>
            </a:r>
            <a:r>
              <a:rPr lang="sv-SE" sz="2800" dirty="0" err="1"/>
              <a:t>distributed</a:t>
            </a:r>
            <a:endParaRPr lang="sv-SE" sz="2800" dirty="0"/>
          </a:p>
          <a:p>
            <a:pPr lvl="1"/>
            <a:r>
              <a:rPr lang="sv-SE" sz="2800" dirty="0" err="1"/>
              <a:t>Horizontally</a:t>
            </a:r>
            <a:r>
              <a:rPr lang="sv-SE" sz="2800" dirty="0"/>
              <a:t> </a:t>
            </a:r>
            <a:r>
              <a:rPr lang="sv-SE" sz="2800" dirty="0" err="1"/>
              <a:t>scalable</a:t>
            </a:r>
            <a:endParaRPr lang="sv-SE" sz="2800" dirty="0"/>
          </a:p>
          <a:p>
            <a:pPr lvl="1"/>
            <a:r>
              <a:rPr lang="sv-SE" sz="2800" dirty="0"/>
              <a:t>Graph API </a:t>
            </a:r>
            <a:r>
              <a:rPr lang="sv-SE" sz="2800" dirty="0" err="1"/>
              <a:t>with</a:t>
            </a:r>
            <a:r>
              <a:rPr lang="sv-SE" sz="2800" dirty="0"/>
              <a:t> </a:t>
            </a:r>
            <a:r>
              <a:rPr lang="sv-SE" sz="2800" dirty="0" err="1"/>
              <a:t>Gremlin</a:t>
            </a:r>
            <a:endParaRPr lang="sv-SE" sz="2800" dirty="0"/>
          </a:p>
          <a:p>
            <a:pPr>
              <a:spcBef>
                <a:spcPts val="1800"/>
              </a:spcBef>
            </a:pPr>
            <a:r>
              <a:rPr lang="en-US" dirty="0"/>
              <a:t>AWS Neptune</a:t>
            </a:r>
          </a:p>
          <a:p>
            <a:pPr lvl="1"/>
            <a:r>
              <a:rPr lang="sv-SE" sz="2800" dirty="0" err="1"/>
              <a:t>Globally</a:t>
            </a:r>
            <a:r>
              <a:rPr lang="sv-SE" sz="2800" dirty="0"/>
              <a:t> </a:t>
            </a:r>
            <a:r>
              <a:rPr lang="sv-SE" sz="2800" dirty="0" err="1"/>
              <a:t>distributed</a:t>
            </a:r>
            <a:endParaRPr lang="sv-SE" sz="2800" dirty="0"/>
          </a:p>
          <a:p>
            <a:pPr lvl="1"/>
            <a:r>
              <a:rPr lang="sv-SE" sz="2800" dirty="0" err="1"/>
              <a:t>Horizontally</a:t>
            </a:r>
            <a:r>
              <a:rPr lang="sv-SE" sz="2800" dirty="0"/>
              <a:t> </a:t>
            </a:r>
            <a:r>
              <a:rPr lang="sv-SE" sz="2800" dirty="0" err="1"/>
              <a:t>scalable</a:t>
            </a:r>
            <a:endParaRPr lang="sv-SE" sz="2800" dirty="0"/>
          </a:p>
          <a:p>
            <a:pPr lvl="1"/>
            <a:r>
              <a:rPr lang="sv-SE" sz="2800" dirty="0"/>
              <a:t>Graph API </a:t>
            </a:r>
            <a:r>
              <a:rPr lang="sv-SE" sz="2800" dirty="0" err="1"/>
              <a:t>with</a:t>
            </a:r>
            <a:r>
              <a:rPr lang="sv-SE" sz="2800" dirty="0"/>
              <a:t> </a:t>
            </a:r>
            <a:r>
              <a:rPr lang="sv-SE" sz="2800" dirty="0" err="1"/>
              <a:t>Gremlin</a:t>
            </a:r>
            <a:r>
              <a:rPr lang="sv-SE" sz="2800" dirty="0"/>
              <a:t>, SPARQL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6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3657"/>
            <a:ext cx="9144000" cy="2873829"/>
          </a:xfrm>
        </p:spPr>
        <p:txBody>
          <a:bodyPr>
            <a:normAutofit/>
          </a:bodyPr>
          <a:lstStyle/>
          <a:p>
            <a:r>
              <a:rPr lang="sv-SE" sz="16600" dirty="0" err="1">
                <a:latin typeface="Segoe UI" panose="020B0502040204020203" pitchFamily="34" charset="0"/>
                <a:cs typeface="Segoe UI" panose="020B0502040204020203" pitchFamily="34" charset="0"/>
              </a:rPr>
              <a:t>When</a:t>
            </a:r>
            <a:endParaRPr lang="sv-SE" sz="8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E9D40-4EB0-4C69-90E1-E94E76C3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1887" y="7108148"/>
            <a:ext cx="2434828" cy="915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047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5812-6ECF-485A-BCE6-510F1096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When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Graph </a:t>
            </a:r>
            <a:r>
              <a:rPr lang="sv-SE" dirty="0" err="1"/>
              <a:t>database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B747-45D8-4247-BA93-135962E14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6378"/>
            <a:ext cx="11353801" cy="4570585"/>
          </a:xfrm>
        </p:spPr>
        <p:txBody>
          <a:bodyPr>
            <a:normAutofit/>
          </a:bodyPr>
          <a:lstStyle/>
          <a:p>
            <a:pPr marL="357188" indent="-357188">
              <a:lnSpc>
                <a:spcPct val="100000"/>
              </a:lnSpc>
            </a:pPr>
            <a:r>
              <a:rPr lang="sv-SE" sz="4800" b="1" dirty="0"/>
              <a:t>Relations</a:t>
            </a:r>
            <a:r>
              <a:rPr lang="sv-SE" sz="4800" dirty="0"/>
              <a:t> </a:t>
            </a:r>
            <a:r>
              <a:rPr lang="sv-SE" sz="4800" dirty="0" err="1"/>
              <a:t>are</a:t>
            </a:r>
            <a:r>
              <a:rPr lang="sv-SE" sz="4800" dirty="0"/>
              <a:t> </a:t>
            </a:r>
            <a:r>
              <a:rPr lang="sv-SE" sz="4800" dirty="0" err="1"/>
              <a:t>core</a:t>
            </a:r>
            <a:r>
              <a:rPr lang="sv-SE" sz="4800" dirty="0"/>
              <a:t> </a:t>
            </a:r>
            <a:r>
              <a:rPr lang="sv-SE" sz="4800" dirty="0" err="1"/>
              <a:t>citizens</a:t>
            </a:r>
            <a:endParaRPr lang="sv-SE" sz="4800" dirty="0"/>
          </a:p>
          <a:p>
            <a:pPr marL="357188" indent="-357188">
              <a:lnSpc>
                <a:spcPct val="100000"/>
              </a:lnSpc>
            </a:pPr>
            <a:r>
              <a:rPr lang="sv-SE" sz="4800" b="1" dirty="0" err="1"/>
              <a:t>Complex</a:t>
            </a:r>
            <a:r>
              <a:rPr lang="sv-SE" sz="4800" dirty="0"/>
              <a:t> </a:t>
            </a:r>
            <a:r>
              <a:rPr lang="sv-SE" sz="4800" dirty="0" err="1"/>
              <a:t>reality</a:t>
            </a:r>
            <a:r>
              <a:rPr lang="sv-SE" sz="4800" dirty="0"/>
              <a:t> not </a:t>
            </a:r>
            <a:r>
              <a:rPr lang="sv-SE" sz="4800" dirty="0" err="1"/>
              <a:t>fitting</a:t>
            </a:r>
            <a:r>
              <a:rPr lang="sv-SE" sz="4800" dirty="0"/>
              <a:t> </a:t>
            </a:r>
            <a:r>
              <a:rPr lang="sv-SE" sz="4800" dirty="0" err="1"/>
              <a:t>strict</a:t>
            </a:r>
            <a:r>
              <a:rPr lang="sv-SE" sz="4800" dirty="0"/>
              <a:t> </a:t>
            </a:r>
            <a:r>
              <a:rPr lang="sv-SE" sz="4800" dirty="0" err="1"/>
              <a:t>model</a:t>
            </a:r>
            <a:endParaRPr lang="sv-SE" sz="4800" dirty="0"/>
          </a:p>
          <a:p>
            <a:pPr marL="357188" indent="-357188">
              <a:lnSpc>
                <a:spcPct val="100000"/>
              </a:lnSpc>
            </a:pPr>
            <a:r>
              <a:rPr lang="sv-SE" sz="4800" b="1" dirty="0" err="1"/>
              <a:t>Changing</a:t>
            </a:r>
            <a:r>
              <a:rPr lang="sv-SE" sz="4800" dirty="0"/>
              <a:t> </a:t>
            </a:r>
            <a:r>
              <a:rPr lang="sv-SE" sz="4800" dirty="0" err="1"/>
              <a:t>domain</a:t>
            </a:r>
            <a:r>
              <a:rPr lang="sv-SE" sz="4800" dirty="0"/>
              <a:t> </a:t>
            </a:r>
            <a:r>
              <a:rPr lang="sv-SE" sz="4800" dirty="0" err="1"/>
              <a:t>model</a:t>
            </a:r>
            <a:endParaRPr lang="sv-SE" sz="4800" dirty="0"/>
          </a:p>
          <a:p>
            <a:pPr marL="357188" indent="-357188">
              <a:lnSpc>
                <a:spcPct val="100000"/>
              </a:lnSpc>
            </a:pPr>
            <a:r>
              <a:rPr lang="en-US" sz="4800" dirty="0"/>
              <a:t>V</a:t>
            </a:r>
            <a:r>
              <a:rPr lang="sv-SE" sz="4800" dirty="0" err="1"/>
              <a:t>olume</a:t>
            </a:r>
            <a:r>
              <a:rPr lang="sv-SE" sz="4800" dirty="0"/>
              <a:t> and speed</a:t>
            </a:r>
          </a:p>
          <a:p>
            <a:pPr>
              <a:lnSpc>
                <a:spcPct val="100000"/>
              </a:lnSpc>
            </a:pPr>
            <a:endParaRPr lang="sv-SE" sz="4800" dirty="0"/>
          </a:p>
          <a:p>
            <a:pPr>
              <a:lnSpc>
                <a:spcPct val="100000"/>
              </a:lnSpc>
            </a:pPr>
            <a:endParaRPr lang="sv-SE" sz="4800" dirty="0"/>
          </a:p>
        </p:txBody>
      </p:sp>
    </p:spTree>
    <p:extLst>
      <p:ext uri="{BB962C8B-B14F-4D97-AF65-F5344CB8AC3E}">
        <p14:creationId xmlns:p14="http://schemas.microsoft.com/office/powerpoint/2010/main" val="102638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Company </a:t>
            </a:r>
            <a:r>
              <a:rPr lang="sv-SE" dirty="0" err="1"/>
              <a:t>organization</a:t>
            </a:r>
            <a:endParaRPr lang="sv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B3458B-3E5B-438C-9353-A9C25B448FFD}"/>
              </a:ext>
            </a:extLst>
          </p:cNvPr>
          <p:cNvGrpSpPr/>
          <p:nvPr/>
        </p:nvGrpSpPr>
        <p:grpSpPr>
          <a:xfrm>
            <a:off x="3021791" y="1392196"/>
            <a:ext cx="5347335" cy="5021863"/>
            <a:chOff x="1746885" y="1074137"/>
            <a:chExt cx="5347335" cy="5021863"/>
          </a:xfrm>
        </p:grpSpPr>
        <p:pic>
          <p:nvPicPr>
            <p:cNvPr id="7170" name="Picture 2" descr="Enterprise-graph-relational-database-graphic">
              <a:extLst>
                <a:ext uri="{FF2B5EF4-FFF2-40B4-BE49-F238E27FC236}">
                  <a16:creationId xmlns:a16="http://schemas.microsoft.com/office/drawing/2014/main" id="{00599489-7D6E-4461-9733-97D9E62A0D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73"/>
            <a:stretch/>
          </p:blipFill>
          <p:spPr bwMode="auto">
            <a:xfrm>
              <a:off x="1746885" y="1074137"/>
              <a:ext cx="5238750" cy="488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4D8658-ACCF-43C6-913A-A80805A50984}"/>
                </a:ext>
              </a:extLst>
            </p:cNvPr>
            <p:cNvSpPr/>
            <p:nvPr/>
          </p:nvSpPr>
          <p:spPr>
            <a:xfrm>
              <a:off x="1874520" y="5433625"/>
              <a:ext cx="2788920" cy="66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3C70B-1893-4E28-B6D0-D13D8A872D06}"/>
                </a:ext>
              </a:extLst>
            </p:cNvPr>
            <p:cNvSpPr/>
            <p:nvPr/>
          </p:nvSpPr>
          <p:spPr>
            <a:xfrm>
              <a:off x="5570220" y="5608885"/>
              <a:ext cx="1524000" cy="48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992129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Social </a:t>
            </a:r>
            <a:r>
              <a:rPr lang="sv-SE" dirty="0" err="1"/>
              <a:t>Networking</a:t>
            </a:r>
            <a:r>
              <a:rPr lang="sv-SE" dirty="0"/>
              <a:t> </a:t>
            </a:r>
          </a:p>
        </p:txBody>
      </p:sp>
      <p:pic>
        <p:nvPicPr>
          <p:cNvPr id="1026" name="Picture 2" descr="Neptune-Diagram_social-v3">
            <a:extLst>
              <a:ext uri="{FF2B5EF4-FFF2-40B4-BE49-F238E27FC236}">
                <a16:creationId xmlns:a16="http://schemas.microsoft.com/office/drawing/2014/main" id="{C680CF73-2872-4E6C-80B2-BB3459FEC3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73" y="1923919"/>
            <a:ext cx="7213129" cy="393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61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escendant Chart, Left-to-right – Genealogy Sample Charts">
            <a:extLst>
              <a:ext uri="{FF2B5EF4-FFF2-40B4-BE49-F238E27FC236}">
                <a16:creationId xmlns:a16="http://schemas.microsoft.com/office/drawing/2014/main" id="{A800E05D-5CA8-4682-91D5-5CC2D37BE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t="2771" r="7811" b="2866"/>
          <a:stretch/>
        </p:blipFill>
        <p:spPr bwMode="auto">
          <a:xfrm rot="5400000">
            <a:off x="2672566" y="252992"/>
            <a:ext cx="5431386" cy="73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Genealogy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FD16C-30CA-4950-96A3-BEAE523E46A5}"/>
              </a:ext>
            </a:extLst>
          </p:cNvPr>
          <p:cNvSpPr/>
          <p:nvPr/>
        </p:nvSpPr>
        <p:spPr>
          <a:xfrm>
            <a:off x="73572" y="6127531"/>
            <a:ext cx="1975945" cy="526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0887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Knowledge</a:t>
            </a:r>
            <a:r>
              <a:rPr lang="sv-SE" dirty="0"/>
              <a:t> Graphs</a:t>
            </a:r>
          </a:p>
        </p:txBody>
      </p:sp>
      <p:pic>
        <p:nvPicPr>
          <p:cNvPr id="4098" name="Picture 2" descr="Neptune-Diagram_knowledge-graph">
            <a:extLst>
              <a:ext uri="{FF2B5EF4-FFF2-40B4-BE49-F238E27FC236}">
                <a16:creationId xmlns:a16="http://schemas.microsoft.com/office/drawing/2014/main" id="{D0110F82-AE2F-4CD9-AD6E-40CCC80F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9" y="1424939"/>
            <a:ext cx="8103050" cy="482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83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Recommendation</a:t>
            </a:r>
            <a:r>
              <a:rPr lang="sv-SE" dirty="0"/>
              <a:t> Engine</a:t>
            </a:r>
          </a:p>
        </p:txBody>
      </p:sp>
      <p:pic>
        <p:nvPicPr>
          <p:cNvPr id="2052" name="Picture 4" descr="Neptune-Diagram_recommendation-relationships">
            <a:extLst>
              <a:ext uri="{FF2B5EF4-FFF2-40B4-BE49-F238E27FC236}">
                <a16:creationId xmlns:a16="http://schemas.microsoft.com/office/drawing/2014/main" id="{4CCC44FF-27D7-4F8D-B991-A1A02E91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17" y="1553560"/>
            <a:ext cx="7529349" cy="47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5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3657"/>
            <a:ext cx="9144000" cy="2873829"/>
          </a:xfrm>
        </p:spPr>
        <p:txBody>
          <a:bodyPr>
            <a:normAutofit/>
          </a:bodyPr>
          <a:lstStyle/>
          <a:p>
            <a:r>
              <a:rPr lang="sv-SE" sz="16600" dirty="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endParaRPr lang="sv-SE" sz="88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E9D40-4EB0-4C69-90E1-E94E76C3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1887" y="7108148"/>
            <a:ext cx="2434828" cy="915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354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Network</a:t>
            </a:r>
            <a:r>
              <a:rPr lang="sv-SE" dirty="0"/>
              <a:t>/IT Operations</a:t>
            </a:r>
          </a:p>
        </p:txBody>
      </p:sp>
      <p:pic>
        <p:nvPicPr>
          <p:cNvPr id="5122" name="Picture 2" descr="Neptune-Diagram_network-security">
            <a:extLst>
              <a:ext uri="{FF2B5EF4-FFF2-40B4-BE49-F238E27FC236}">
                <a16:creationId xmlns:a16="http://schemas.microsoft.com/office/drawing/2014/main" id="{E3DB4255-6A54-459B-A0B5-40ACFACD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" y="1765738"/>
            <a:ext cx="8667789" cy="39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17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Life Sciences</a:t>
            </a:r>
          </a:p>
        </p:txBody>
      </p:sp>
      <p:pic>
        <p:nvPicPr>
          <p:cNvPr id="6146" name="Picture 2" descr="Neptune-Diagram_life-sciences">
            <a:extLst>
              <a:ext uri="{FF2B5EF4-FFF2-40B4-BE49-F238E27FC236}">
                <a16:creationId xmlns:a16="http://schemas.microsoft.com/office/drawing/2014/main" id="{22CCC6E4-87F7-40E8-88FD-BD2A1EAA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5" y="1747573"/>
            <a:ext cx="8807668" cy="39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58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39F2-CFAB-4C06-9C59-060FB68C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Fraud</a:t>
            </a:r>
            <a:r>
              <a:rPr lang="sv-SE" dirty="0"/>
              <a:t> </a:t>
            </a:r>
            <a:r>
              <a:rPr lang="sv-SE" dirty="0" err="1"/>
              <a:t>Detection</a:t>
            </a:r>
            <a:endParaRPr lang="sv-SE" dirty="0"/>
          </a:p>
        </p:txBody>
      </p:sp>
      <p:pic>
        <p:nvPicPr>
          <p:cNvPr id="3074" name="Picture 2" descr="Neptune-Diagram_Fraud-Detection">
            <a:extLst>
              <a:ext uri="{FF2B5EF4-FFF2-40B4-BE49-F238E27FC236}">
                <a16:creationId xmlns:a16="http://schemas.microsoft.com/office/drawing/2014/main" id="{194EDCE5-FAB5-4677-8E3C-99455E08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44" y="1713186"/>
            <a:ext cx="7437996" cy="417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77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2BDE-A813-4D4C-A6CA-7AB41051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Forensic</a:t>
            </a:r>
            <a:r>
              <a:rPr lang="sv-SE" dirty="0"/>
              <a:t> </a:t>
            </a:r>
            <a:r>
              <a:rPr lang="sv-SE" dirty="0" err="1"/>
              <a:t>analysis</a:t>
            </a:r>
            <a:endParaRPr lang="sv-SE" dirty="0"/>
          </a:p>
        </p:txBody>
      </p:sp>
      <p:pic>
        <p:nvPicPr>
          <p:cNvPr id="9220" name="Picture 4" descr="Link Graph">
            <a:extLst>
              <a:ext uri="{FF2B5EF4-FFF2-40B4-BE49-F238E27FC236}">
                <a16:creationId xmlns:a16="http://schemas.microsoft.com/office/drawing/2014/main" id="{9BAAA1CD-4BCB-4CEB-AB8E-AD357960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7572"/>
            <a:ext cx="8705574" cy="46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13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2BDE-A813-4D4C-A6CA-7AB41051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</a:t>
            </a:r>
            <a:r>
              <a:rPr lang="sv-SE" dirty="0" err="1"/>
              <a:t>Forensic</a:t>
            </a:r>
            <a:r>
              <a:rPr lang="sv-SE" dirty="0"/>
              <a:t>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F32F6-2A71-4D67-B7C2-3B4CBB2415A8}"/>
              </a:ext>
            </a:extLst>
          </p:cNvPr>
          <p:cNvSpPr/>
          <p:nvPr/>
        </p:nvSpPr>
        <p:spPr>
          <a:xfrm>
            <a:off x="0" y="6159062"/>
            <a:ext cx="12191999" cy="698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42" name="Picture 2" descr="Relaterad bild">
            <a:extLst>
              <a:ext uri="{FF2B5EF4-FFF2-40B4-BE49-F238E27FC236}">
                <a16:creationId xmlns:a16="http://schemas.microsoft.com/office/drawing/2014/main" id="{74BEA78C-7CF5-41F8-8D8F-E61795FD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2" y="1349373"/>
            <a:ext cx="9701048" cy="54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71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2BDE-A813-4D4C-A6CA-7AB41051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Usecase</a:t>
            </a:r>
            <a:r>
              <a:rPr lang="sv-SE" dirty="0"/>
              <a:t>: Campaign </a:t>
            </a:r>
            <a:r>
              <a:rPr lang="sv-SE" dirty="0" err="1"/>
              <a:t>contribution</a:t>
            </a:r>
            <a:endParaRPr lang="sv-SE" dirty="0"/>
          </a:p>
        </p:txBody>
      </p:sp>
      <p:pic>
        <p:nvPicPr>
          <p:cNvPr id="8194" name="Picture 2" descr="https://media.licdn.com/mpr/mpr/AAEAAQAAAAAAAAfFAAAAJDIzMDE1NjM4LWNmNDUtNDc0ZS05M2QzLWNkZjE3NjJmNTlmZg.png">
            <a:extLst>
              <a:ext uri="{FF2B5EF4-FFF2-40B4-BE49-F238E27FC236}">
                <a16:creationId xmlns:a16="http://schemas.microsoft.com/office/drawing/2014/main" id="{29C1E5EA-70E1-457A-9309-7E2ECFB58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6955"/>
            <a:ext cx="9144000" cy="53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3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2E1B-A302-48E2-8707-ABCA30AB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Closing</a:t>
            </a:r>
            <a:r>
              <a:rPr lang="sv-SE" dirty="0"/>
              <a:t>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BC89-1079-437C-BDAB-B7652A5DC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503" y="1570615"/>
            <a:ext cx="8124497" cy="4797911"/>
          </a:xfrm>
        </p:spPr>
        <p:txBody>
          <a:bodyPr>
            <a:normAutofit lnSpcReduction="10000"/>
          </a:bodyPr>
          <a:lstStyle/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sv-SE" sz="4000" dirty="0"/>
              <a:t>Always pick the best </a:t>
            </a:r>
            <a:r>
              <a:rPr lang="sv-SE" sz="4000" dirty="0" err="1"/>
              <a:t>storage</a:t>
            </a:r>
            <a:r>
              <a:rPr lang="sv-SE" sz="4000" dirty="0"/>
              <a:t> for </a:t>
            </a:r>
            <a:r>
              <a:rPr lang="sv-SE" sz="4000" dirty="0" err="1"/>
              <a:t>your</a:t>
            </a:r>
            <a:r>
              <a:rPr lang="sv-SE" sz="4000" dirty="0"/>
              <a:t> </a:t>
            </a:r>
            <a:r>
              <a:rPr lang="sv-SE" sz="4000" dirty="0" err="1"/>
              <a:t>use</a:t>
            </a:r>
            <a:r>
              <a:rPr lang="sv-SE" sz="4000" dirty="0"/>
              <a:t> </a:t>
            </a:r>
            <a:r>
              <a:rPr lang="sv-SE" sz="4000" dirty="0" err="1"/>
              <a:t>case</a:t>
            </a:r>
            <a:endParaRPr lang="sv-SE" sz="4000" dirty="0"/>
          </a:p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sv-SE" sz="4000" dirty="0" err="1"/>
              <a:t>You</a:t>
            </a:r>
            <a:r>
              <a:rPr lang="sv-SE" sz="4000" dirty="0"/>
              <a:t> </a:t>
            </a:r>
            <a:r>
              <a:rPr lang="sv-SE" sz="4000" dirty="0" err="1"/>
              <a:t>should</a:t>
            </a:r>
            <a:r>
              <a:rPr lang="sv-SE" sz="4000" dirty="0"/>
              <a:t> be </a:t>
            </a:r>
            <a:r>
              <a:rPr lang="sv-SE" sz="4000" dirty="0" err="1"/>
              <a:t>familiar</a:t>
            </a:r>
            <a:r>
              <a:rPr lang="sv-SE" sz="4000" dirty="0"/>
              <a:t> </a:t>
            </a:r>
            <a:r>
              <a:rPr lang="sv-SE" sz="4000" dirty="0" err="1"/>
              <a:t>with</a:t>
            </a:r>
            <a:br>
              <a:rPr lang="sv-SE" sz="4000" dirty="0"/>
            </a:br>
            <a:r>
              <a:rPr lang="sv-SE" sz="4000" dirty="0"/>
              <a:t>SQL </a:t>
            </a:r>
            <a:r>
              <a:rPr lang="sv-SE" sz="4000"/>
              <a:t>+ &gt;3 </a:t>
            </a:r>
            <a:r>
              <a:rPr lang="sv-SE" sz="4000" dirty="0" err="1"/>
              <a:t>NoSQL</a:t>
            </a:r>
            <a:r>
              <a:rPr lang="sv-SE" sz="4000" dirty="0"/>
              <a:t> variants</a:t>
            </a:r>
          </a:p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sv-SE" sz="4000" dirty="0"/>
              <a:t>Experiment </a:t>
            </a:r>
            <a:r>
              <a:rPr lang="sv-SE" sz="4000" dirty="0" err="1"/>
              <a:t>with</a:t>
            </a:r>
            <a:r>
              <a:rPr lang="sv-SE" sz="4000" dirty="0"/>
              <a:t> Graph </a:t>
            </a:r>
            <a:r>
              <a:rPr lang="sv-SE" sz="4000" dirty="0" err="1"/>
              <a:t>Database</a:t>
            </a:r>
            <a:endParaRPr lang="sv-SE" sz="4000" dirty="0"/>
          </a:p>
          <a:p>
            <a:pPr marL="357188" indent="-357188">
              <a:lnSpc>
                <a:spcPct val="100000"/>
              </a:lnSpc>
              <a:spcBef>
                <a:spcPts val="1200"/>
              </a:spcBef>
            </a:pPr>
            <a:r>
              <a:rPr lang="sv-SE" sz="4000" dirty="0"/>
              <a:t>Start </a:t>
            </a:r>
            <a:r>
              <a:rPr lang="sv-SE" sz="4000" dirty="0" err="1"/>
              <a:t>tonight</a:t>
            </a:r>
            <a:r>
              <a:rPr lang="sv-SE" sz="4000" dirty="0"/>
              <a:t> </a:t>
            </a:r>
            <a:r>
              <a:rPr lang="sv-SE" sz="4000" dirty="0">
                <a:hlinkClick r:id="rId3"/>
              </a:rPr>
              <a:t>https://github.com/jaklithn</a:t>
            </a:r>
            <a:endParaRPr lang="sv-SE" sz="4000" dirty="0"/>
          </a:p>
        </p:txBody>
      </p:sp>
      <p:pic>
        <p:nvPicPr>
          <p:cNvPr id="4" name="Picture 6" descr="Bildresultat för uncle sam">
            <a:extLst>
              <a:ext uri="{FF2B5EF4-FFF2-40B4-BE49-F238E27FC236}">
                <a16:creationId xmlns:a16="http://schemas.microsoft.com/office/drawing/2014/main" id="{46B64990-5AEA-4651-B45E-32B9E260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2071"/>
            <a:ext cx="2903483" cy="40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1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E769-2B0C-49C1-B910-7B84004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3B5-9AA9-47B0-A2AB-E7B3A2E0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692"/>
            <a:ext cx="9829801" cy="4456392"/>
          </a:xfrm>
        </p:spPr>
        <p:txBody>
          <a:bodyPr>
            <a:normAutofit/>
          </a:bodyPr>
          <a:lstStyle/>
          <a:p>
            <a:r>
              <a:rPr lang="sv-SE" sz="4400" dirty="0"/>
              <a:t> </a:t>
            </a:r>
            <a:r>
              <a:rPr lang="sv-SE" sz="4400" dirty="0" err="1"/>
              <a:t>Relational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endParaRPr lang="sv-SE" sz="4400" dirty="0"/>
          </a:p>
          <a:p>
            <a:r>
              <a:rPr lang="sv-SE" sz="4400" dirty="0"/>
              <a:t> Dictionary </a:t>
            </a:r>
            <a:r>
              <a:rPr lang="sv-SE" sz="4400" dirty="0" err="1"/>
              <a:t>databases</a:t>
            </a:r>
            <a:r>
              <a:rPr lang="sv-SE" sz="4400" dirty="0"/>
              <a:t> </a:t>
            </a:r>
          </a:p>
          <a:p>
            <a:r>
              <a:rPr lang="sv-SE" sz="4400" dirty="0"/>
              <a:t> </a:t>
            </a:r>
            <a:r>
              <a:rPr lang="sv-SE" sz="4400" dirty="0" err="1"/>
              <a:t>Column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</a:t>
            </a:r>
            <a:r>
              <a:rPr lang="sv-SE" sz="4400" dirty="0" err="1"/>
              <a:t>Document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Graph </a:t>
            </a:r>
            <a:r>
              <a:rPr lang="sv-SE" sz="4400" dirty="0" err="1"/>
              <a:t>databases</a:t>
            </a:r>
            <a:endParaRPr lang="sv-SE" sz="4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B6998B0-678D-4B15-BC59-803A3F2D4D80}"/>
              </a:ext>
            </a:extLst>
          </p:cNvPr>
          <p:cNvSpPr/>
          <p:nvPr/>
        </p:nvSpPr>
        <p:spPr>
          <a:xfrm>
            <a:off x="7335956" y="3247691"/>
            <a:ext cx="263024" cy="2774730"/>
          </a:xfrm>
          <a:prstGeom prst="rightBrace">
            <a:avLst>
              <a:gd name="adj1" fmla="val 108333"/>
              <a:gd name="adj2" fmla="val 4945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94EE6-BE3F-45BF-87A5-ADE715502AE2}"/>
              </a:ext>
            </a:extLst>
          </p:cNvPr>
          <p:cNvSpPr txBox="1"/>
          <p:nvPr/>
        </p:nvSpPr>
        <p:spPr>
          <a:xfrm>
            <a:off x="8022283" y="1686481"/>
            <a:ext cx="1592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>
                <a:latin typeface="Segoe UI" panose="020B0502040204020203" pitchFamily="34" charset="0"/>
                <a:cs typeface="Segoe UI" panose="020B0502040204020203" pitchFamily="34" charset="0"/>
              </a:rPr>
              <a:t>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39855-87BB-4925-96B4-37A2A0875A8E}"/>
              </a:ext>
            </a:extLst>
          </p:cNvPr>
          <p:cNvSpPr txBox="1"/>
          <p:nvPr/>
        </p:nvSpPr>
        <p:spPr>
          <a:xfrm>
            <a:off x="8022283" y="4174766"/>
            <a:ext cx="2855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NoSQL</a:t>
            </a:r>
            <a:endParaRPr lang="sv-SE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2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E769-2B0C-49C1-B910-7B84004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3B5-9AA9-47B0-A2AB-E7B3A2E0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692"/>
            <a:ext cx="9829801" cy="4456392"/>
          </a:xfrm>
        </p:spPr>
        <p:txBody>
          <a:bodyPr>
            <a:normAutofit/>
          </a:bodyPr>
          <a:lstStyle/>
          <a:p>
            <a:r>
              <a:rPr lang="sv-SE" sz="4400" dirty="0"/>
              <a:t> </a:t>
            </a:r>
            <a:r>
              <a:rPr lang="sv-SE" sz="4400" dirty="0" err="1"/>
              <a:t>Relational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endParaRPr lang="sv-SE" sz="4400" dirty="0"/>
          </a:p>
          <a:p>
            <a:r>
              <a:rPr lang="sv-SE" sz="4400" dirty="0"/>
              <a:t> Dictionary </a:t>
            </a:r>
            <a:r>
              <a:rPr lang="sv-SE" sz="4400" dirty="0" err="1"/>
              <a:t>databases</a:t>
            </a:r>
            <a:r>
              <a:rPr lang="sv-SE" sz="4400" dirty="0"/>
              <a:t> </a:t>
            </a:r>
          </a:p>
          <a:p>
            <a:r>
              <a:rPr lang="sv-SE" sz="4400" dirty="0"/>
              <a:t> </a:t>
            </a:r>
            <a:r>
              <a:rPr lang="sv-SE" sz="4400" dirty="0" err="1"/>
              <a:t>Column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</a:t>
            </a:r>
            <a:r>
              <a:rPr lang="sv-SE" sz="4400" dirty="0" err="1"/>
              <a:t>Document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Graph </a:t>
            </a:r>
            <a:r>
              <a:rPr lang="sv-SE" sz="4400" dirty="0" err="1"/>
              <a:t>databases</a:t>
            </a:r>
            <a:endParaRPr lang="sv-SE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72C76-7B1A-4902-81C2-852FEE466C08}"/>
              </a:ext>
            </a:extLst>
          </p:cNvPr>
          <p:cNvSpPr txBox="1">
            <a:spLocks/>
          </p:cNvSpPr>
          <p:nvPr/>
        </p:nvSpPr>
        <p:spPr>
          <a:xfrm>
            <a:off x="7294179" y="1723692"/>
            <a:ext cx="4897821" cy="4456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3498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–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01688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79500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46200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 dirty="0" err="1"/>
              <a:t>Records</a:t>
            </a:r>
            <a:r>
              <a:rPr lang="sv-SE" sz="4400" dirty="0"/>
              <a:t>/</a:t>
            </a:r>
            <a:r>
              <a:rPr lang="sv-SE" sz="4400" dirty="0" err="1"/>
              <a:t>Tables</a:t>
            </a:r>
            <a:endParaRPr lang="sv-SE" sz="4400" dirty="0"/>
          </a:p>
          <a:p>
            <a:pPr marL="0" indent="0">
              <a:buNone/>
            </a:pP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Key-Value</a:t>
            </a: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Key-Column</a:t>
            </a: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Key-Document</a:t>
            </a:r>
            <a:endParaRPr lang="sv-SE" sz="4400" dirty="0"/>
          </a:p>
          <a:p>
            <a:pPr marL="0" indent="0">
              <a:buNone/>
            </a:pPr>
            <a:r>
              <a:rPr lang="sv-SE" sz="4400" dirty="0"/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42152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E769-2B0C-49C1-B910-7B840042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types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83B5-9AA9-47B0-A2AB-E7B3A2E0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692"/>
            <a:ext cx="9829801" cy="4456392"/>
          </a:xfrm>
        </p:spPr>
        <p:txBody>
          <a:bodyPr>
            <a:normAutofit/>
          </a:bodyPr>
          <a:lstStyle/>
          <a:p>
            <a:r>
              <a:rPr lang="sv-SE" sz="4400" dirty="0"/>
              <a:t> </a:t>
            </a:r>
            <a:r>
              <a:rPr lang="sv-SE" sz="4400" dirty="0">
                <a:solidFill>
                  <a:srgbClr val="C00000"/>
                </a:solidFill>
              </a:rPr>
              <a:t>”</a:t>
            </a:r>
            <a:r>
              <a:rPr lang="sv-SE" sz="4400" dirty="0" err="1"/>
              <a:t>Relational</a:t>
            </a:r>
            <a:r>
              <a:rPr lang="sv-SE" sz="4400" dirty="0">
                <a:solidFill>
                  <a:srgbClr val="C00000"/>
                </a:solidFill>
              </a:rPr>
              <a:t>”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endParaRPr lang="sv-SE" sz="4400" dirty="0"/>
          </a:p>
          <a:p>
            <a:r>
              <a:rPr lang="sv-SE" sz="4400" dirty="0"/>
              <a:t> Dictionary </a:t>
            </a:r>
            <a:r>
              <a:rPr lang="sv-SE" sz="4400" dirty="0" err="1"/>
              <a:t>databases</a:t>
            </a:r>
            <a:r>
              <a:rPr lang="sv-SE" sz="4400" dirty="0"/>
              <a:t> </a:t>
            </a:r>
          </a:p>
          <a:p>
            <a:r>
              <a:rPr lang="sv-SE" sz="4400" dirty="0"/>
              <a:t> </a:t>
            </a:r>
            <a:r>
              <a:rPr lang="sv-SE" sz="4400" dirty="0" err="1"/>
              <a:t>Column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</a:t>
            </a:r>
            <a:r>
              <a:rPr lang="sv-SE" sz="4400" dirty="0" err="1"/>
              <a:t>Document</a:t>
            </a:r>
            <a:r>
              <a:rPr lang="sv-SE" sz="4400" dirty="0"/>
              <a:t> </a:t>
            </a:r>
            <a:r>
              <a:rPr lang="sv-SE" sz="4400" dirty="0" err="1"/>
              <a:t>databases</a:t>
            </a:r>
            <a:endParaRPr lang="sv-SE" sz="4400" dirty="0"/>
          </a:p>
          <a:p>
            <a:r>
              <a:rPr lang="sv-SE" sz="4400" dirty="0"/>
              <a:t> Graph </a:t>
            </a:r>
            <a:r>
              <a:rPr lang="sv-SE" sz="4400" dirty="0" err="1"/>
              <a:t>databases</a:t>
            </a:r>
            <a:endParaRPr lang="sv-SE" sz="4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72C76-7B1A-4902-81C2-852FEE466C08}"/>
              </a:ext>
            </a:extLst>
          </p:cNvPr>
          <p:cNvSpPr txBox="1">
            <a:spLocks/>
          </p:cNvSpPr>
          <p:nvPr/>
        </p:nvSpPr>
        <p:spPr>
          <a:xfrm>
            <a:off x="7294179" y="1723692"/>
            <a:ext cx="4897821" cy="4456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3498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–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01688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79500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46200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 dirty="0" err="1"/>
              <a:t>Records</a:t>
            </a:r>
            <a:r>
              <a:rPr lang="sv-SE" sz="4400" dirty="0"/>
              <a:t>/</a:t>
            </a:r>
            <a:r>
              <a:rPr lang="sv-SE" sz="4400" dirty="0" err="1"/>
              <a:t>Tables</a:t>
            </a:r>
            <a:endParaRPr lang="sv-SE" sz="4400" dirty="0"/>
          </a:p>
          <a:p>
            <a:pPr marL="0" indent="0">
              <a:buNone/>
            </a:pP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Key-Value</a:t>
            </a: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Key-Column</a:t>
            </a:r>
            <a:endParaRPr lang="sv-SE" sz="4400" dirty="0"/>
          </a:p>
          <a:p>
            <a:pPr marL="0" indent="0">
              <a:buNone/>
            </a:pPr>
            <a:r>
              <a:rPr lang="sv-SE" sz="4400" dirty="0" err="1"/>
              <a:t>Key-Document</a:t>
            </a:r>
            <a:endParaRPr lang="sv-SE" sz="4400" dirty="0"/>
          </a:p>
          <a:p>
            <a:pPr marL="0" indent="0">
              <a:buNone/>
            </a:pPr>
            <a:r>
              <a:rPr lang="sv-SE" sz="4400" dirty="0">
                <a:solidFill>
                  <a:srgbClr val="C00000"/>
                </a:solidFill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412666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3D70-F2DD-477A-818B-3B2755E2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Database</a:t>
            </a:r>
            <a:r>
              <a:rPr lang="sv-SE" dirty="0"/>
              <a:t> ranking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823E4-D6E6-4ACD-9A85-99BF9B9A648B}"/>
              </a:ext>
            </a:extLst>
          </p:cNvPr>
          <p:cNvSpPr/>
          <p:nvPr/>
        </p:nvSpPr>
        <p:spPr>
          <a:xfrm>
            <a:off x="838200" y="1411890"/>
            <a:ext cx="7118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https://db-engines.com/en/ranking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558DF-07B0-4DA8-8775-0537A2A4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488" y="546538"/>
            <a:ext cx="3681464" cy="55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37301</TotalTime>
  <Words>2633</Words>
  <Application>Microsoft Office PowerPoint</Application>
  <PresentationFormat>Bredbild</PresentationFormat>
  <Paragraphs>477</Paragraphs>
  <Slides>56</Slides>
  <Notes>36</Notes>
  <HiddenSlides>1</HiddenSlides>
  <MMClips>0</MMClips>
  <ScaleCrop>false</ScaleCrop>
  <HeadingPairs>
    <vt:vector size="6" baseType="variant">
      <vt:variant>
        <vt:lpstr>Använt teckensnitt</vt:lpstr>
      </vt:variant>
      <vt:variant>
        <vt:i4>9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56</vt:i4>
      </vt:variant>
    </vt:vector>
  </HeadingPairs>
  <TitlesOfParts>
    <vt:vector size="66" baseType="lpstr">
      <vt:lpstr>Arial</vt:lpstr>
      <vt:lpstr>Arial Black</vt:lpstr>
      <vt:lpstr>Calibri</vt:lpstr>
      <vt:lpstr>Calibri Light</vt:lpstr>
      <vt:lpstr>Consolas</vt:lpstr>
      <vt:lpstr>Courier New</vt:lpstr>
      <vt:lpstr>DejaVu Sans</vt:lpstr>
      <vt:lpstr>Segoe UI</vt:lpstr>
      <vt:lpstr>Wingdings</vt:lpstr>
      <vt:lpstr>Office Theme</vt:lpstr>
      <vt:lpstr>Graph Databases Many relations in an easier way</vt:lpstr>
      <vt:lpstr>Which is the most powerful database in the world?</vt:lpstr>
      <vt:lpstr>PowerPoint-presentation</vt:lpstr>
      <vt:lpstr>PowerPoint-presentation</vt:lpstr>
      <vt:lpstr>Why</vt:lpstr>
      <vt:lpstr>Database types</vt:lpstr>
      <vt:lpstr>Database types</vt:lpstr>
      <vt:lpstr>Database types</vt:lpstr>
      <vt:lpstr>Database ranking</vt:lpstr>
      <vt:lpstr>Database types</vt:lpstr>
      <vt:lpstr>Database types</vt:lpstr>
      <vt:lpstr>Popularity trends</vt:lpstr>
      <vt:lpstr>”Everything can be modeled in SQL”</vt:lpstr>
      <vt:lpstr>Employee Usecase</vt:lpstr>
      <vt:lpstr>Employee Usecase</vt:lpstr>
      <vt:lpstr>Employee Usecase</vt:lpstr>
      <vt:lpstr>Employee Usecase</vt:lpstr>
      <vt:lpstr>Employee Usecase</vt:lpstr>
      <vt:lpstr>Challenges</vt:lpstr>
      <vt:lpstr>Challenges</vt:lpstr>
      <vt:lpstr>What</vt:lpstr>
      <vt:lpstr>Neo4j - History</vt:lpstr>
      <vt:lpstr>Neo4j database – Key features</vt:lpstr>
      <vt:lpstr>Anna loves Daniel</vt:lpstr>
      <vt:lpstr>Labels</vt:lpstr>
      <vt:lpstr>Language correspondance</vt:lpstr>
      <vt:lpstr>Anna loves Daniel</vt:lpstr>
      <vt:lpstr>Create</vt:lpstr>
      <vt:lpstr>Search</vt:lpstr>
      <vt:lpstr>PowerPoint-presentation</vt:lpstr>
      <vt:lpstr>PowerPoint-presentation</vt:lpstr>
      <vt:lpstr>PowerPoint-presentation</vt:lpstr>
      <vt:lpstr>PowerPoint-presentation</vt:lpstr>
      <vt:lpstr>Show Neo4j Desktop</vt:lpstr>
      <vt:lpstr>How</vt:lpstr>
      <vt:lpstr>Neo4j official C# Driver</vt:lpstr>
      <vt:lpstr>Execute statement</vt:lpstr>
      <vt:lpstr>Neo4jClient a community alternative</vt:lpstr>
      <vt:lpstr>Execute statement</vt:lpstr>
      <vt:lpstr>PowerPoint-presentation</vt:lpstr>
      <vt:lpstr>Hosting</vt:lpstr>
      <vt:lpstr>Alternatives</vt:lpstr>
      <vt:lpstr>When</vt:lpstr>
      <vt:lpstr>When to use Graph database</vt:lpstr>
      <vt:lpstr>Usecase: Company organization</vt:lpstr>
      <vt:lpstr>Usecase: Social Networking </vt:lpstr>
      <vt:lpstr>Usecase: Genealogy</vt:lpstr>
      <vt:lpstr>Usecase: Knowledge Graphs</vt:lpstr>
      <vt:lpstr>Usecase: Recommendation Engine</vt:lpstr>
      <vt:lpstr>Usecase: Network/IT Operations</vt:lpstr>
      <vt:lpstr>Usecase: Life Sciences</vt:lpstr>
      <vt:lpstr>Usecase: Fraud Detection</vt:lpstr>
      <vt:lpstr>Usecase: Forensic analysis</vt:lpstr>
      <vt:lpstr>Usecase: Forensic analysis</vt:lpstr>
      <vt:lpstr>Usecase: Campaign contribution</vt:lpstr>
      <vt:lpstr>Closing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Databases</dc:title>
  <dc:creator>Jakob Lithner</dc:creator>
  <cp:lastModifiedBy>Jacob Lithner</cp:lastModifiedBy>
  <cp:revision>149</cp:revision>
  <dcterms:created xsi:type="dcterms:W3CDTF">2017-09-30T21:51:05Z</dcterms:created>
  <dcterms:modified xsi:type="dcterms:W3CDTF">2018-02-08T22:43:32Z</dcterms:modified>
</cp:coreProperties>
</file>